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1970" cy="6858000"/>
  <p:notesSz cx="6858000" cy="1219197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CargoFlow is working capital for physical trade that releases only when the cargo's own evidence says it should. A financier escrows Paxos USDG for one shipment, and signed sensor evidence decides, milestone by milestone, how much the exporter can draw. The production build is live on Robinhood Chain Testnet today, and the mainnet release is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problem. A lender advancing money against a reefer container sees invoices and a bill of lading, never the container itself, so it either lends blind or does not lend at all. Meanwhile the exporter waits about two months for cash it has already earned, and the cargo is at risk the whole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are sourced and highlighted on the original pages. The Asian Development Bank puts the global trade finance gap at 2.5 trillion dollars in 2025, with 41 percent of SME applications rejected. In India, average B2B payment terms are 52 days, and biopharma alone loses about 35 billion dollars a year to cold-chain failures, according to IQVIA.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now: money has become programmable, and the rails CargoFlow needs now exist on one chain. Paxos USDG is the only asset CargoFlow moves, Robinhood Chain is an Arbitrum chain built for real-world assets with USDG already deployed, and its P-256 precompile lets a buyer pay with a passkey. Stylus runs the evidence maths in Rust, measured 19 times cheaper than the Solidity 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CargoFlow in three lines. A financier escrows USDG for one shipment; tranches reach the exporter only when the cargo's signed sensor evidence satisfies an on-chain policy; and the buyer's single payment repays the financier, pays the exporter and hands over the electronic bill of lading in the same transaction. Meet the cast: Meera exports, Daniel finances, Wei Lin buys.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steps, every one on chain. Daniel escrows the whole facility; the logger signs each reading and the backend fuses the probes into a score; when evidence passes the policy in the right place, a tranche goes to Meera. If a probe overheats the score drops to 48 and releases stop, until a Groth16 proof of the other probe's readings resumes the facility, and Wei Lin's single payment settles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safety nets are part of the protocol, not bolted on. The bill of lading leaves escrow inside the buyer's payment, so title and money move together. Recovery is automatic once a probe has eight fresh in-band readings, and parametric cover pays after N failed epochs in a row, proven from the registry's own commit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product, recorded on the live site. Each shipment has a dashboard showing invoice, financing, milestones and the latest evidence score; this one is settled with five of five milestones released. The exporter wizard turns a shipment into working capital, with a pharma template that fills the 2 to 8 degree policy in one click.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Financiers fund requests on a market that suggests a fee band and explains it. The buyer confirms delivery and pays with a passkey through a ZeroDev smart account, no wallet extension. And anyone can ask Claude about a shipment through the remote MCP server: Claude reads 25 tools and prepares unsigned transactions, but every write is signed by the party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party can subscribe a shipment's alerts to Telegram, email, Slack or a signed webhook. This was recorded on a real phone during a live testnet run: two RELEASED alerts and a PAUSED alert arrive with their transactions within seconds of the chain events. About a minute later RECOVERY_READY arrives, and its link opens the shipment straight on the recovery card for Meera to 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moat is not one feature but the chain of them. Signed device readings feed a published fusion score; a Groth16 proof is bound to the contract's own public signals, so it cannot be replayed; only the controller can release the vault; and title moves inside the payment. A copy needs all five working together, which is what the 366 contract tests and 25 circuit tests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production build is live on Robinhood Chain Testnet, and the mainnet release is next. Ten contracts are source-verified, four packages are published on npm and PyPI, a public MCP server exposes 25 tools to claude.ai, and three extensions run on Arbitrum Sepolia. Every suite passes: 366 contract tests, 25 circuit tests, 296 frontend unit tests and 18 end-to-end tests, plus the package suites.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full lifecycles on the public chain, and every hash on the slide is a link. The film's shipment ran through the website with each party in its own session, including an excursion and an automatic ZK recovery; another shipment was paid by the buyer with a passkey. The v3 reference run went from registration to settlement through the hosted API, and the original CLI run did 22 transactions in 116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size the market bottom-up from one corridor. India exported 30.47 billion dollars of pharmaceuticals in FY 2024-25, and half of B2B sales are made on credit, which gives a serviceable market of about 15.2 billion a year. One percent of that by year three is about 152 million financed a year, which at a planned 30 to 50 basis points is 0.46 to 0.76 million of revenue; the assumptions A1 to A4 are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CargoFlow is paid when capital moves, not before. The primary line is a protocol fee of 30 to 50 basis points on drawn volume, taken inside the settlement waterfall the contract already runs; then a share of cover premiums written through the CoverPool, and software and data for funds and insurers. The software is non-custodial: the vault is the only USDG custodian, and the protocol fee ships with the mainnet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category solves one piece. Banks have the cheapest capital but work on paper; factoring fintechs underwrite the buyer, not the goods; cold-chain vendors see the cargo but their data does not move money; and on-chain credit protocols settle in stablecoins but underwrite off chain. CargoFlow is the combination: evidence that releases money, with title and payment moving together. Logger vendors are partners, not rivals.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one corridor: India pharma to Singapore at 2 to 8 degrees. There are three doors: logger vendors, whose exports our gateway already signs and sends; credit funds looking for short-tenor USDG yield with evidence attached; and forwarders and insurers who already work with exporters. The pilot target is three exporters, one financier and one logger vendor on this lane.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M0 is done: contracts verified, the app, API and MCP live, passkey payments and ZK recovery working, four packages published. Next, M1 is an independent audit and a public ZK ceremony, M2 runs real logger pilots and a secure-element board, M3 is the mainnet release with real USDG and the protocol fee, and M4 is a legal opinion on the bill of lading. Each milestone has an exit test, listed at the bottom, so funding can follow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ask is the buildathon's milestone grant of up to 30,000 USDG, split across M1 to M4. Thirty-five percent goes to the security audit and ZK ceremony, 25 to pilots and logger hardware, 20 to the mainnet launch and first facilities, and 10 each to legal and to infrastructure. We propose releasing it the way CargoFlow releases capital: each tranche against a milestone's exit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Against the buildathon's criteria: every core contract is deployed and verified on Robinhood Chain Testnet, the contract suite has 366 tests including eight invariants, and the product has portals for every party plus four published packages. USDG is the only money CargoFlow moves, and Robinhood Chain's P-256 precompile carries the passkey flow. Each line links to evidence in the README.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CargoFlow is built by its founder, Arpit Singh, and everything is live and open source under MIT. You can try the web app, read the code on GitHub, install the SDK, MCP server and gateway from npm or the Python package from PyPI, and connect Claude to the remote MCP server. Thank you; I would be glad to walk through a live shipment.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argoflow.adoranto737.workers.dev" TargetMode="External"/><Relationship Id="rId3" Type="http://schemas.openxmlformats.org/officeDocument/2006/relationships/hyperlink" Target="https://github.com/LSUDOKO/CargoFlow" TargetMode="External"/><Relationship Id="rId1" Type="http://schemas.openxmlformats.org/officeDocument/2006/relationships/image" Target="../media/image-1-1.png"/><Relationship Id="rId4" Type="http://schemas.openxmlformats.org/officeDocument/2006/relationships/image" Target="../media/image-1-2.jp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roup.atradius.com/knowledge-and-research/reports/b2b-payment-practices-trends-india-2025" TargetMode="External"/><Relationship Id="rId1" Type="http://schemas.openxmlformats.org/officeDocument/2006/relationships/image" Target="../media/image-2-1.png"/><Relationship Id="rId2" Type="http://schemas.openxmlformats.org/officeDocument/2006/relationships/image" Target="../media/image-2-2.jp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ww.adb.org/news/demand-trade-finance-rise-amid-supply-chain-realignment-adb-report" TargetMode="External"/><Relationship Id="rId7" Type="http://schemas.openxmlformats.org/officeDocument/2006/relationships/hyperlink" Target="https://www.adb.org/publications/adb-global-trade-finance-gap-survey" TargetMode="External"/><Relationship Id="rId8" Type="http://schemas.openxmlformats.org/officeDocument/2006/relationships/hyperlink" Target="https://group.atradius.com/knowledge-and-research/reports/b2b-payment-practices-trends-india-2025" TargetMode="External"/><Relationship Id="rId9" Type="http://schemas.openxmlformats.org/officeDocument/2006/relationships/hyperlink" Target="https://www.aircargonews.net/pharma-logistics/2019/07/failures-in-temperature-controlled-logistics-cost-biopharma-industry-billions/"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g"/><Relationship Id="rId3" Type="http://schemas.openxmlformats.org/officeDocument/2006/relationships/image" Target="../media/image-6-3.jpg"/><Relationship Id="rId4" Type="http://schemas.openxmlformats.org/officeDocument/2006/relationships/image" Target="../media/image-6-4.jpg"/><Relationship Id="rId5" Type="http://schemas.openxmlformats.org/officeDocument/2006/relationships/image" Target="../media/image-6-5.jpg"/><Relationship Id="rId6" Type="http://schemas.openxmlformats.org/officeDocument/2006/relationships/image" Target="../media/image-6-6.jp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image" Target="../media/image-7-4.jp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4" Type="http://schemas.openxmlformats.org/officeDocument/2006/relationships/hyperlink" Target="https://cargoflow.adoranto737.workers.dev" TargetMode="External"/><Relationship Id="rId1" Type="http://schemas.openxmlformats.org/officeDocument/2006/relationships/image" Target="../media/image-8-1.png"/><Relationship Id="rId2" Type="http://schemas.openxmlformats.org/officeDocument/2006/relationships/image" Target="../media/image-8-2.jpg"/><Relationship Id="rId3" Type="http://schemas.openxmlformats.org/officeDocument/2006/relationships/image" Target="../media/image-8-3.jp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5" Type="http://schemas.openxmlformats.org/officeDocument/2006/relationships/hyperlink" Target="https://cargoflow-mcp.adoranto737.workers.dev/mcp" TargetMode="External"/><Relationship Id="rId1" Type="http://schemas.openxmlformats.org/officeDocument/2006/relationships/image" Target="../media/image-9-1.png"/><Relationship Id="rId2" Type="http://schemas.openxmlformats.org/officeDocument/2006/relationships/image" Target="../media/image-9-2.jpg"/><Relationship Id="rId3" Type="http://schemas.openxmlformats.org/officeDocument/2006/relationships/image" Target="../media/image-9-3.jpg"/><Relationship Id="rId4" Type="http://schemas.openxmlformats.org/officeDocument/2006/relationships/image" Target="../media/image-9-4.jp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t.me/Cargo_FlowBot" TargetMode="External"/><Relationship Id="rId7" Type="http://schemas.openxmlformats.org/officeDocument/2006/relationships/hyperlink" Target="https://explorer.testnet.chain.robinhood.com/tx/0x2f1ad7420c44beaef55a15ec4fea542de25636f207703a4c144ae88869e26c9b" TargetMode="External"/><Relationship Id="rId8" Type="http://schemas.openxmlformats.org/officeDocument/2006/relationships/hyperlink" Target="https://explorer.testnet.chain.robinhood.com/tx/0xf0f6a44d3d4af204df595e32cd97652e7ce281ad757eda252d9d04148e3d6a82" TargetMode="External"/><Relationship Id="rId9" Type="http://schemas.openxmlformats.org/officeDocument/2006/relationships/hyperlink" Target="https://explorer.testnet.chain.robinhood.com/tx/0x7d7786791b94d8b1c61015cba8b3d0cc931f985de715cdaadd2be2f56dc72af7" TargetMode="External"/><Relationship Id="rId1" Type="http://schemas.openxmlformats.org/officeDocument/2006/relationships/image" Target="../media/image-10-1.png"/><Relationship Id="rId3" Type="http://schemas.openxmlformats.org/officeDocument/2006/relationships/image" Target="../media/image-10-2.jpg"/><Relationship Id="rId4" Type="http://schemas.openxmlformats.org/officeDocument/2006/relationships/image" Target="../media/image-10-3.jpg"/><Relationship Id="rId5" Type="http://schemas.openxmlformats.org/officeDocument/2006/relationships/image" Target="../media/image-10-4.jpg"/><Relationship Id="rId6" Type="http://schemas.openxmlformats.org/officeDocument/2006/relationships/image" Target="../media/image-10-5.jp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cargoflow.adoranto737.workers.dev/deployments"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explorer.testnet.chain.robinhood.com/tx/0x79c68fc0a35fc23f08678215e858a1d16af38ce61b13307524e67802af8a232f" TargetMode="External"/><Relationship Id="rId3" Type="http://schemas.openxmlformats.org/officeDocument/2006/relationships/hyperlink" Target="https://explorer.testnet.chain.robinhood.com/tx/0xabba66b6f602ed9e04bbabcd1a56e118cf188ae8bd9934b3f7e405e341f6e562" TargetMode="External"/><Relationship Id="rId4" Type="http://schemas.openxmlformats.org/officeDocument/2006/relationships/hyperlink" Target="https://explorer.testnet.chain.robinhood.com/address/0xBCf284379b7Ce7144d4154BCc73043A750125E56" TargetMode="External"/><Relationship Id="rId5" Type="http://schemas.openxmlformats.org/officeDocument/2006/relationships/hyperlink" Target="https://explorer.testnet.chain.robinhood.com/tx/0xee1d5ba8731c027a79c1ce68696360e694f687c7926cd36bca1a6db215815956" TargetMode="External"/><Relationship Id="rId6" Type="http://schemas.openxmlformats.org/officeDocument/2006/relationships/hyperlink" Target="https://explorer.testnet.chain.robinhood.com/tx/0xadfe3b2fa8c89d30f847232b35009373b3d4163dc75b321d6490631f503a9f52" TargetMode="External"/><Relationship Id="rId7" Type="http://schemas.openxmlformats.org/officeDocument/2006/relationships/hyperlink" Target="https://explorer.testnet.chain.robinhood.com/tx/0x37571b49186b43f2f02df4d2034cd495ac7095766d113c20060cdecf4e365a35" TargetMode="External"/><Relationship Id="rId8" Type="http://schemas.openxmlformats.org/officeDocument/2006/relationships/hyperlink" Target="https://explorer.testnet.chain.robinhood.com/tx/0x3910c2a5c191be43985e0a683e4fdc52a02af8d2f9b4d49749afbf79a131a3e1" TargetMode="External"/><Relationship Id="rId9" Type="http://schemas.openxmlformats.org/officeDocument/2006/relationships/hyperlink" Target="https://explorer.testnet.chain.robinhood.com/tx/0xcb11761ca1c1b6b302c15ee27de0090b5c379034c28e621cf3cf9563b2b5bd6c" TargetMode="External"/><Relationship Id="rId1" Type="http://schemas.openxmlformats.org/officeDocument/2006/relationships/image" Target="../media/image-13-1.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pib.gov.in/PressReleasePage.aspx?PRID=2231234" TargetMode="External"/><Relationship Id="rId3" Type="http://schemas.openxmlformats.org/officeDocument/2006/relationships/hyperlink" Target="https://www.adb.org/news/demand-trade-finance-rise-amid-supply-chain-realignment-adb-report" TargetMode="External"/><Relationship Id="rId4" Type="http://schemas.openxmlformats.org/officeDocument/2006/relationships/hyperlink" Target="https://group.atradius.com/knowledge-and-research/reports/b2b-payment-practices-trends-india-2025" TargetMode="External"/><Relationship Id="rId1" Type="http://schemas.openxmlformats.org/officeDocument/2006/relationships/image" Target="../media/image-14-1.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s://www.hackquest.io/hackathons/Arbitrum-Open-House-Singapore-Online-Buildathon" TargetMode="External"/><Relationship Id="rId1" Type="http://schemas.openxmlformats.org/officeDocument/2006/relationships/image" Target="../media/image-20-1.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hyperlink" Target="https://github.com/LSUDOKO" TargetMode="External"/><Relationship Id="rId4" Type="http://schemas.openxmlformats.org/officeDocument/2006/relationships/hyperlink" Target="https://cargoflow.adoranto737.workers.dev" TargetMode="External"/><Relationship Id="rId5" Type="http://schemas.openxmlformats.org/officeDocument/2006/relationships/hyperlink" Target="https://github.com/LSUDOKO/CargoFlow" TargetMode="External"/><Relationship Id="rId6" Type="http://schemas.openxmlformats.org/officeDocument/2006/relationships/hyperlink" Target="https://www.npmjs.com/package/@cargoflow/sdk" TargetMode="External"/><Relationship Id="rId7" Type="http://schemas.openxmlformats.org/officeDocument/2006/relationships/hyperlink" Target="https://www.npmjs.com/package/@cargoflow/mcp" TargetMode="External"/><Relationship Id="rId8" Type="http://schemas.openxmlformats.org/officeDocument/2006/relationships/hyperlink" Target="https://www.npmjs.com/package/@cargoflow/gateway" TargetMode="External"/><Relationship Id="rId9" Type="http://schemas.openxmlformats.org/officeDocument/2006/relationships/hyperlink" Target="https://pypi.org/project/cargoflow/" TargetMode="External"/><Relationship Id="rId10" Type="http://schemas.openxmlformats.org/officeDocument/2006/relationships/hyperlink" Target="https://cargoflow-mcp.adoranto737.workers.dev/mcp" TargetMode="External"/><Relationship Id="rId1" Type="http://schemas.openxmlformats.org/officeDocument/2006/relationships/image" Target="../media/image-21-1.png"/><Relationship Id="rId2" Type="http://schemas.openxmlformats.org/officeDocument/2006/relationships/image" Target="../media/image-21-2.jpg"/><Relationship Id="rId11" Type="http://schemas.openxmlformats.org/officeDocument/2006/relationships/slideLayout" Target="../slideLayouts/slideLayout1.xml"/><Relationship Id="rId1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711220"/>
            <a:ext cx="2286000" cy="571500"/>
          </a:xfrm>
          <a:prstGeom prst="rect">
            <a:avLst/>
          </a:prstGeom>
        </p:spPr>
      </p:pic>
      <p:sp>
        <p:nvSpPr>
          <p:cNvPr id="3" name="Text 0"/>
          <p:cNvSpPr/>
          <p:nvPr/>
        </p:nvSpPr>
        <p:spPr>
          <a:xfrm>
            <a:off x="761970" y="1714500"/>
            <a:ext cx="5524530" cy="2158990"/>
          </a:xfrm>
          <a:prstGeom prst="rect">
            <a:avLst/>
          </a:prstGeom>
          <a:noFill/>
          <a:ln/>
        </p:spPr>
        <p:txBody>
          <a:bodyPr wrap="square" lIns="0" tIns="0" rIns="0" bIns="0" rtlCol="0" anchor="t"/>
          <a:lstStyle/>
          <a:p>
            <a:pPr algn="l" indent="0" marL="0">
              <a:lnSpc>
                <a:spcPts val="3888"/>
              </a:lnSpc>
              <a:buNone/>
            </a:pPr>
            <a:r>
              <a:rPr lang="en-US" sz="3600" b="1" spc="-72" kern="0" dirty="0">
                <a:solidFill>
                  <a:srgbClr val="0B1B2B"/>
                </a:solidFill>
                <a:latin typeface="Space Grotesk" pitchFamily="34" charset="0"/>
                <a:ea typeface="Space Grotesk" pitchFamily="34" charset="-122"/>
                <a:cs typeface="Space Grotesk" pitchFamily="34" charset="-120"/>
              </a:rPr>
              <a:t>Working capital that releases only when the </a:t>
            </a:r>
            <a:pPr algn="l" indent="0" marL="0">
              <a:lnSpc>
                <a:spcPts val="3888"/>
              </a:lnSpc>
              <a:buNone/>
            </a:pPr>
            <a:r>
              <a:rPr lang="en-US" sz="3600" b="1" u="heavy" spc="-72" kern="0" dirty="0">
                <a:solidFill>
                  <a:srgbClr val="0B1B2B"/>
                </a:solidFill>
                <a:uFill>
                  <a:solidFill>
                    <a:srgbClr val="C6F432"/>
                  </a:solidFill>
                </a:uFill>
                <a:latin typeface="Space Grotesk" pitchFamily="34" charset="0"/>
                <a:ea typeface="Space Grotesk" pitchFamily="34" charset="-122"/>
                <a:cs typeface="Space Grotesk" pitchFamily="34" charset="-120"/>
              </a:rPr>
              <a:t>cargo's own evidence</a:t>
            </a:r>
            <a:pPr algn="l" indent="0" marL="0">
              <a:lnSpc>
                <a:spcPts val="3888"/>
              </a:lnSpc>
              <a:buNone/>
            </a:pPr>
            <a:r>
              <a:rPr lang="en-US" sz="3600" b="1" spc="-72" kern="0" dirty="0">
                <a:solidFill>
                  <a:srgbClr val="0B1B2B"/>
                </a:solidFill>
                <a:latin typeface="Space Grotesk" pitchFamily="34" charset="0"/>
                <a:ea typeface="Space Grotesk" pitchFamily="34" charset="-122"/>
                <a:cs typeface="Space Grotesk" pitchFamily="34" charset="-120"/>
              </a:rPr>
              <a:t> says it should.</a:t>
            </a:r>
            <a:endParaRPr lang="en-US" sz="3600" dirty="0"/>
          </a:p>
        </p:txBody>
      </p:sp>
      <p:sp>
        <p:nvSpPr>
          <p:cNvPr id="4" name="Text 1"/>
          <p:cNvSpPr/>
          <p:nvPr/>
        </p:nvSpPr>
        <p:spPr>
          <a:xfrm>
            <a:off x="761970" y="4063959"/>
            <a:ext cx="5460980" cy="609630"/>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Evidence-gated trade finance, settled in Paxos USDG on Robinhood Chain.</a:t>
            </a:r>
            <a:endParaRPr lang="en-US" sz="1600" dirty="0"/>
          </a:p>
        </p:txBody>
      </p:sp>
      <p:sp>
        <p:nvSpPr>
          <p:cNvPr id="5" name="Shape 2"/>
          <p:cNvSpPr/>
          <p:nvPr/>
        </p:nvSpPr>
        <p:spPr>
          <a:xfrm>
            <a:off x="761970" y="4889480"/>
            <a:ext cx="5460980" cy="660380"/>
          </a:xfrm>
          <a:prstGeom prst="roundRect">
            <a:avLst>
              <a:gd name="adj" fmla="val 23082"/>
            </a:avLst>
          </a:prstGeom>
          <a:solidFill>
            <a:srgbClr val="D6F5E5"/>
          </a:solidFill>
          <a:ln w="9525">
            <a:solidFill>
              <a:srgbClr val="9BE3C0"/>
            </a:solidFill>
            <a:prstDash val="solid"/>
          </a:ln>
        </p:spPr>
      </p:sp>
      <p:sp>
        <p:nvSpPr>
          <p:cNvPr id="6" name="Shape 3"/>
          <p:cNvSpPr/>
          <p:nvPr/>
        </p:nvSpPr>
        <p:spPr>
          <a:xfrm>
            <a:off x="952530" y="5156210"/>
            <a:ext cx="127010" cy="127010"/>
          </a:xfrm>
          <a:prstGeom prst="ellipse">
            <a:avLst/>
          </a:prstGeom>
          <a:solidFill>
            <a:srgbClr val="00C46A"/>
          </a:solidFill>
          <a:ln/>
        </p:spPr>
      </p:sp>
      <p:sp>
        <p:nvSpPr>
          <p:cNvPr id="7" name="Text 4"/>
          <p:cNvSpPr/>
          <p:nvPr/>
        </p:nvSpPr>
        <p:spPr>
          <a:xfrm>
            <a:off x="1219170" y="4889480"/>
            <a:ext cx="4889480" cy="660380"/>
          </a:xfrm>
          <a:prstGeom prst="rect">
            <a:avLst/>
          </a:prstGeom>
          <a:noFill/>
          <a:ln/>
        </p:spPr>
        <p:txBody>
          <a:bodyPr wrap="square" lIns="0" tIns="0" rIns="0" bIns="0" rtlCol="0" anchor="ctr"/>
          <a:lstStyle/>
          <a:p>
            <a:pPr algn="l" indent="0" marL="0">
              <a:lnSpc>
                <a:spcPts val="1820"/>
              </a:lnSpc>
              <a:buNone/>
            </a:pPr>
            <a:r>
              <a:rPr lang="en-US" sz="1400" b="1" dirty="0">
                <a:solidFill>
                  <a:srgbClr val="00663A"/>
                </a:solidFill>
                <a:latin typeface="Inter" pitchFamily="34" charset="0"/>
                <a:ea typeface="Inter" pitchFamily="34" charset="-122"/>
                <a:cs typeface="Inter" pitchFamily="34" charset="-120"/>
              </a:rPr>
              <a:t>Production build live on Robinhood Chain Testnet.</a:t>
            </a:r>
            <a:endParaRPr lang="en-US" sz="1400" dirty="0"/>
          </a:p>
          <a:p>
            <a:pPr algn="l" indent="0" marL="0">
              <a:lnSpc>
                <a:spcPts val="1820"/>
              </a:lnSpc>
              <a:buNone/>
            </a:pPr>
            <a:r>
              <a:rPr lang="en-US" sz="1400" b="1" dirty="0">
                <a:solidFill>
                  <a:srgbClr val="00663A"/>
                </a:solidFill>
                <a:latin typeface="Inter" pitchFamily="34" charset="0"/>
                <a:ea typeface="Inter" pitchFamily="34" charset="-122"/>
                <a:cs typeface="Inter" pitchFamily="34" charset="-120"/>
              </a:rPr>
              <a:t>Mainnet release next.</a:t>
            </a:r>
            <a:endParaRPr lang="en-US" sz="1400" dirty="0"/>
          </a:p>
        </p:txBody>
      </p:sp>
      <p:sp>
        <p:nvSpPr>
          <p:cNvPr id="8" name="Text 5"/>
          <p:cNvSpPr/>
          <p:nvPr/>
        </p:nvSpPr>
        <p:spPr>
          <a:xfrm>
            <a:off x="761970" y="5791170"/>
            <a:ext cx="761997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Arbitrum Open House Singapore · Online Buildathon · October 2026</a:t>
            </a:r>
            <a:endParaRPr lang="en-US" sz="1400" dirty="0"/>
          </a:p>
        </p:txBody>
      </p:sp>
      <p:sp>
        <p:nvSpPr>
          <p:cNvPr id="9" name="Text 6"/>
          <p:cNvSpPr/>
          <p:nvPr/>
        </p:nvSpPr>
        <p:spPr>
          <a:xfrm>
            <a:off x="761970" y="6070610"/>
            <a:ext cx="7619970" cy="254020"/>
          </a:xfrm>
          <a:prstGeom prst="rect">
            <a:avLst/>
          </a:prstGeom>
          <a:noFill/>
          <a:ln/>
        </p:spPr>
        <p:txBody>
          <a:bodyPr wrap="square" lIns="0" tIns="0" rIns="0" bIns="0" rtlCol="0" anchor="t"/>
          <a:lstStyle/>
          <a:p>
            <a:pPr algn="l" indent="0" marL="0">
              <a:lnSpc>
                <a:spcPts val="1890"/>
              </a:lnSpc>
              <a:buNone/>
            </a:pPr>
            <a:r>
              <a:rPr lang="en-US" sz="1400" u="sng" dirty="0">
                <a:solidFill>
                  <a:srgbClr val="13293D"/>
                </a:solidFill>
                <a:latin typeface="JetBrains Mono" pitchFamily="34" charset="0"/>
                <a:ea typeface="JetBrains Mono" pitchFamily="34" charset="-122"/>
                <a:cs typeface="JetBrains Mono" pitchFamily="34" charset="-120"/>
                <a:hlinkClick r:id="rId2" invalidUrl="" action="" tgtFrame="" tooltip="https://cargoflow.adoranto737.workers.dev" history="1" highlightClick="0" endSnd="0">
                  <a:extLst>
                    <a:ext uri="{A12FA001-AC4F-418D-AE19-62706E023703}">
                      <ahyp:hlinkClr xmlns:ahyp="http://schemas.microsoft.com/office/drawing/2018/hyperlinkcolor" val="tx"/>
                    </a:ext>
                  </a:extLst>
                </a:hlinkClick>
              </a:rPr>
              <a:t>cargoflow.adoranto737.workers.dev</a:t>
            </a:r>
            <a:pPr algn="l" indent="0" marL="0">
              <a:lnSpc>
                <a:spcPts val="1890"/>
              </a:lnSpc>
              <a:buNone/>
            </a:pPr>
            <a:r>
              <a:rPr lang="en-US" sz="1400" dirty="0">
                <a:solidFill>
                  <a:srgbClr val="13293D"/>
                </a:solidFill>
                <a:latin typeface="JetBrains Mono" pitchFamily="34" charset="0"/>
                <a:ea typeface="JetBrains Mono" pitchFamily="34" charset="-122"/>
                <a:cs typeface="JetBrains Mono" pitchFamily="34" charset="-120"/>
              </a:rPr>
              <a:t>   ·   </a:t>
            </a:r>
            <a:pPr algn="l" indent="0" marL="0">
              <a:lnSpc>
                <a:spcPts val="1890"/>
              </a:lnSpc>
              <a:buNone/>
            </a:pPr>
            <a:r>
              <a:rPr lang="en-US" sz="1400" u="sng" dirty="0">
                <a:solidFill>
                  <a:srgbClr val="13293D"/>
                </a:solidFill>
                <a:latin typeface="JetBrains Mono" pitchFamily="34" charset="0"/>
                <a:ea typeface="JetBrains Mono" pitchFamily="34" charset="-122"/>
                <a:cs typeface="JetBrains Mono" pitchFamily="34" charset="-120"/>
                <a:hlinkClick r:id="rId3" invalidUrl="" action="" tgtFrame="" tooltip="https://github.com/LSUDOKO/CargoFlow" history="1" highlightClick="0" endSnd="0">
                  <a:extLst>
                    <a:ext uri="{A12FA001-AC4F-418D-AE19-62706E023703}">
                      <ahyp:hlinkClr xmlns:ahyp="http://schemas.microsoft.com/office/drawing/2018/hyperlinkcolor" val="tx"/>
                    </a:ext>
                  </a:extLst>
                </a:hlinkClick>
              </a:rPr>
              <a:t>github.com/LSUDOKO/CargoFlow</a:t>
            </a:r>
            <a:endParaRPr lang="en-US" sz="1400" dirty="0"/>
          </a:p>
        </p:txBody>
      </p:sp>
      <p:pic>
        <p:nvPicPr>
          <p:cNvPr id="10" name="Image 1" descr="The cast: a carrier, Meera the exporter, Daniel the financier, Wei Lin the buyer, an insurer and an arbiter in front of a reefer container.">    </p:cNvPr>
          <p:cNvPicPr>
            <a:picLocks noChangeAspect="1"/>
          </p:cNvPicPr>
          <p:nvPr/>
        </p:nvPicPr>
        <p:blipFill>
          <a:blip r:embed="rId4"/>
          <a:stretch>
            <a:fillRect/>
          </a:stretch>
        </p:blipFill>
        <p:spPr>
          <a:xfrm>
            <a:off x="6413510" y="1587490"/>
            <a:ext cx="5460980" cy="23494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02 · THE PROBLEM</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TRADE FINANCE TODAY</a:t>
            </a:r>
            <a:endParaRPr lang="en-US" sz="1200" dirty="0"/>
          </a:p>
        </p:txBody>
      </p:sp>
      <p:sp>
        <p:nvSpPr>
          <p:cNvPr id="5" name="Text 2"/>
          <p:cNvSpPr/>
          <p:nvPr/>
        </p:nvSpPr>
        <p:spPr>
          <a:xfrm>
            <a:off x="761970" y="1219170"/>
            <a:ext cx="4826020" cy="158749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 lender sees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paperwork</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 not the container.</a:t>
            </a:r>
            <a:endParaRPr lang="en-US" sz="3800" dirty="0"/>
          </a:p>
        </p:txBody>
      </p:sp>
      <p:sp>
        <p:nvSpPr>
          <p:cNvPr id="6" name="Text 3"/>
          <p:cNvSpPr/>
          <p:nvPr/>
        </p:nvSpPr>
        <p:spPr>
          <a:xfrm>
            <a:off x="761970" y="3174980"/>
            <a:ext cx="4572000" cy="1651041"/>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So it lends blind, or does not lend at all. The exporter waits about two months for cash it has already earned, while the cargo is at risk in transit.</a:t>
            </a:r>
            <a:endParaRPr lang="en-US" sz="1600" dirty="0"/>
          </a:p>
        </p:txBody>
      </p:sp>
      <p:sp>
        <p:nvSpPr>
          <p:cNvPr id="7" name="Shape 4"/>
          <p:cNvSpPr/>
          <p:nvPr/>
        </p:nvSpPr>
        <p:spPr>
          <a:xfrm>
            <a:off x="5956310" y="1206459"/>
            <a:ext cx="5486400" cy="3098810"/>
          </a:xfrm>
          <a:prstGeom prst="roundRect">
            <a:avLst>
              <a:gd name="adj" fmla="val 3689"/>
            </a:avLst>
          </a:prstGeom>
          <a:solidFill>
            <a:srgbClr val="FFFFFF"/>
          </a:solidFill>
          <a:ln w="12700">
            <a:solidFill>
              <a:srgbClr val="DCE3DA"/>
            </a:solidFill>
            <a:prstDash val="solid"/>
          </a:ln>
        </p:spPr>
      </p:sp>
      <p:pic>
        <p:nvPicPr>
          <p:cNvPr id="8" name="Image 1" descr="Daniel the financier at his desk; the window onto the ship is frosted over.">    </p:cNvPr>
          <p:cNvPicPr>
            <a:picLocks noChangeAspect="1"/>
          </p:cNvPicPr>
          <p:nvPr/>
        </p:nvPicPr>
        <p:blipFill>
          <a:blip r:embed="rId2"/>
          <a:stretch>
            <a:fillRect/>
          </a:stretch>
        </p:blipFill>
        <p:spPr>
          <a:xfrm>
            <a:off x="5969020" y="1219170"/>
            <a:ext cx="5460980" cy="3073390"/>
          </a:xfrm>
          <a:prstGeom prst="rect">
            <a:avLst/>
          </a:prstGeom>
        </p:spPr>
      </p:pic>
      <p:sp>
        <p:nvSpPr>
          <p:cNvPr id="9" name="Text 5"/>
          <p:cNvSpPr/>
          <p:nvPr/>
        </p:nvSpPr>
        <p:spPr>
          <a:xfrm>
            <a:off x="5969020" y="4444990"/>
            <a:ext cx="5460980" cy="508041"/>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Daniel, the financier, holds the documents. The reefer stays out of sight.</a:t>
            </a:r>
            <a:endParaRPr lang="en-US" sz="1400" dirty="0"/>
          </a:p>
        </p:txBody>
      </p:sp>
      <p:sp>
        <p:nvSpPr>
          <p:cNvPr id="10" name="Text 6"/>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Atradius Payment Practices Barometer India 2025: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3" invalidUrl="" action="" tgtFrame="" tooltip="https://group.atradius.com/knowledge-and-research/reports/b2b-payment-practices-trends-india-2025" history="1" highlightClick="0" endSnd="0">
                  <a:extLst>
                    <a:ext uri="{A12FA001-AC4F-418D-AE19-62706E023703}">
                      <ahyp:hlinkClr xmlns:ahyp="http://schemas.microsoft.com/office/drawing/2018/hyperlinkcolor" val="tx"/>
                    </a:ext>
                  </a:extLst>
                </a:hlinkClick>
              </a:rPr>
              <a:t>average B2B payment terms of 52 days</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03 · THE PROBLEM, IN NUMBERS</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SOURCED, HIGHLIGHTED ON THE ORIGINAL PAGES</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The gap is large, and it is documented.</a:t>
            </a:r>
            <a:endParaRPr lang="en-US" sz="3800" dirty="0"/>
          </a:p>
        </p:txBody>
      </p:sp>
      <p:sp>
        <p:nvSpPr>
          <p:cNvPr id="6" name="Text 3"/>
          <p:cNvSpPr/>
          <p:nvPr/>
        </p:nvSpPr>
        <p:spPr>
          <a:xfrm>
            <a:off x="761970" y="2031980"/>
            <a:ext cx="5206959" cy="533370"/>
          </a:xfrm>
          <a:prstGeom prst="rect">
            <a:avLst/>
          </a:prstGeom>
          <a:noFill/>
          <a:ln/>
        </p:spPr>
        <p:txBody>
          <a:bodyPr wrap="square" lIns="0" tIns="0" rIns="0" bIns="0" rtlCol="0" anchor="t"/>
          <a:lstStyle/>
          <a:p>
            <a:pPr algn="l" indent="0" marL="0">
              <a:lnSpc>
                <a:spcPts val="3800"/>
              </a:lnSpc>
              <a:buNone/>
            </a:pPr>
            <a:r>
              <a:rPr lang="en-US" sz="3800" b="1" spc="-114" kern="0" dirty="0">
                <a:solidFill>
                  <a:srgbClr val="0B1B2B"/>
                </a:solidFill>
                <a:latin typeface="JetBrains Mono" pitchFamily="34" charset="0"/>
                <a:ea typeface="JetBrains Mono" pitchFamily="34" charset="-122"/>
                <a:cs typeface="JetBrains Mono" pitchFamily="34" charset="-120"/>
              </a:rPr>
              <a:t>$2.5T</a:t>
            </a:r>
            <a:endParaRPr lang="en-US" sz="3800" dirty="0"/>
          </a:p>
        </p:txBody>
      </p:sp>
      <p:sp>
        <p:nvSpPr>
          <p:cNvPr id="7" name="Text 4"/>
          <p:cNvSpPr/>
          <p:nvPr/>
        </p:nvSpPr>
        <p:spPr>
          <a:xfrm>
            <a:off x="761970" y="2616190"/>
            <a:ext cx="5206959"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global trade finance gap in 2025 (ADB)</a:t>
            </a:r>
            <a:endParaRPr lang="en-US" sz="1400" dirty="0"/>
          </a:p>
        </p:txBody>
      </p:sp>
      <p:sp>
        <p:nvSpPr>
          <p:cNvPr id="8" name="Shape 5"/>
          <p:cNvSpPr/>
          <p:nvPr/>
        </p:nvSpPr>
        <p:spPr>
          <a:xfrm>
            <a:off x="749259" y="2959090"/>
            <a:ext cx="5232380" cy="1041410"/>
          </a:xfrm>
          <a:prstGeom prst="roundRect">
            <a:avLst>
              <a:gd name="adj" fmla="val 10976"/>
            </a:avLst>
          </a:prstGeom>
          <a:solidFill>
            <a:srgbClr val="FFFFFF"/>
          </a:solidFill>
          <a:ln w="12700">
            <a:solidFill>
              <a:srgbClr val="DCE3DA"/>
            </a:solidFill>
            <a:prstDash val="solid"/>
          </a:ln>
        </p:spPr>
      </p:sp>
      <p:pic>
        <p:nvPicPr>
          <p:cNvPr id="9" name="Image 1" descr="ADB news release, highlighted: the global trade finance gap remained at $2.5 trillion in 2025, about 10% of global trade.">    </p:cNvPr>
          <p:cNvPicPr>
            <a:picLocks noChangeAspect="1"/>
          </p:cNvPicPr>
          <p:nvPr/>
        </p:nvPicPr>
        <p:blipFill>
          <a:blip r:embed="rId2"/>
          <a:stretch>
            <a:fillRect/>
          </a:stretch>
        </p:blipFill>
        <p:spPr>
          <a:xfrm>
            <a:off x="761970" y="2971800"/>
            <a:ext cx="4113154" cy="1015990"/>
          </a:xfrm>
          <a:prstGeom prst="rect">
            <a:avLst/>
          </a:prstGeom>
        </p:spPr>
      </p:pic>
      <p:sp>
        <p:nvSpPr>
          <p:cNvPr id="10" name="Text 6"/>
          <p:cNvSpPr/>
          <p:nvPr/>
        </p:nvSpPr>
        <p:spPr>
          <a:xfrm>
            <a:off x="6223041" y="2031980"/>
            <a:ext cx="5206959" cy="533370"/>
          </a:xfrm>
          <a:prstGeom prst="rect">
            <a:avLst/>
          </a:prstGeom>
          <a:noFill/>
          <a:ln/>
        </p:spPr>
        <p:txBody>
          <a:bodyPr wrap="square" lIns="0" tIns="0" rIns="0" bIns="0" rtlCol="0" anchor="t"/>
          <a:lstStyle/>
          <a:p>
            <a:pPr algn="l" indent="0" marL="0">
              <a:lnSpc>
                <a:spcPts val="3800"/>
              </a:lnSpc>
              <a:buNone/>
            </a:pPr>
            <a:r>
              <a:rPr lang="en-US" sz="3800" b="1" spc="-114" kern="0" dirty="0">
                <a:solidFill>
                  <a:srgbClr val="0B1B2B"/>
                </a:solidFill>
                <a:latin typeface="JetBrains Mono" pitchFamily="34" charset="0"/>
                <a:ea typeface="JetBrains Mono" pitchFamily="34" charset="-122"/>
                <a:cs typeface="JetBrains Mono" pitchFamily="34" charset="-120"/>
              </a:rPr>
              <a:t>41%</a:t>
            </a:r>
            <a:endParaRPr lang="en-US" sz="3800" dirty="0"/>
          </a:p>
        </p:txBody>
      </p:sp>
      <p:sp>
        <p:nvSpPr>
          <p:cNvPr id="11" name="Text 7"/>
          <p:cNvSpPr/>
          <p:nvPr/>
        </p:nvSpPr>
        <p:spPr>
          <a:xfrm>
            <a:off x="6223041" y="2616190"/>
            <a:ext cx="5206959"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of SME trade finance applications rejected (ADB)</a:t>
            </a:r>
            <a:endParaRPr lang="en-US" sz="1400" dirty="0"/>
          </a:p>
        </p:txBody>
      </p:sp>
      <p:sp>
        <p:nvSpPr>
          <p:cNvPr id="12" name="Shape 8"/>
          <p:cNvSpPr/>
          <p:nvPr/>
        </p:nvSpPr>
        <p:spPr>
          <a:xfrm>
            <a:off x="6210330" y="2959090"/>
            <a:ext cx="5232380" cy="1041410"/>
          </a:xfrm>
          <a:prstGeom prst="roundRect">
            <a:avLst>
              <a:gd name="adj" fmla="val 10976"/>
            </a:avLst>
          </a:prstGeom>
          <a:solidFill>
            <a:srgbClr val="FFFFFF"/>
          </a:solidFill>
          <a:ln w="12700">
            <a:solidFill>
              <a:srgbClr val="DCE3DA"/>
            </a:solidFill>
            <a:prstDash val="solid"/>
          </a:ln>
        </p:spPr>
      </p:sp>
      <p:pic>
        <p:nvPicPr>
          <p:cNvPr id="13" name="Image 2" descr="ADB release, highlighted: SME rejection rates for trade finance (41%).">    </p:cNvPr>
          <p:cNvPicPr>
            <a:picLocks noChangeAspect="1"/>
          </p:cNvPicPr>
          <p:nvPr/>
        </p:nvPicPr>
        <p:blipFill>
          <a:blip r:embed="rId3"/>
          <a:stretch>
            <a:fillRect/>
          </a:stretch>
        </p:blipFill>
        <p:spPr>
          <a:xfrm>
            <a:off x="6223041" y="2971800"/>
            <a:ext cx="4880701" cy="1015990"/>
          </a:xfrm>
          <a:prstGeom prst="rect">
            <a:avLst/>
          </a:prstGeom>
        </p:spPr>
      </p:pic>
      <p:sp>
        <p:nvSpPr>
          <p:cNvPr id="14" name="Text 9"/>
          <p:cNvSpPr/>
          <p:nvPr/>
        </p:nvSpPr>
        <p:spPr>
          <a:xfrm>
            <a:off x="761970" y="4190970"/>
            <a:ext cx="5206959" cy="533370"/>
          </a:xfrm>
          <a:prstGeom prst="rect">
            <a:avLst/>
          </a:prstGeom>
          <a:noFill/>
          <a:ln/>
        </p:spPr>
        <p:txBody>
          <a:bodyPr wrap="square" lIns="0" tIns="0" rIns="0" bIns="0" rtlCol="0" anchor="t"/>
          <a:lstStyle/>
          <a:p>
            <a:pPr algn="l" indent="0" marL="0">
              <a:lnSpc>
                <a:spcPts val="3800"/>
              </a:lnSpc>
              <a:buNone/>
            </a:pPr>
            <a:r>
              <a:rPr lang="en-US" sz="3800" b="1" spc="-114" kern="0" dirty="0">
                <a:solidFill>
                  <a:srgbClr val="0B1B2B"/>
                </a:solidFill>
                <a:latin typeface="JetBrains Mono" pitchFamily="34" charset="0"/>
                <a:ea typeface="JetBrains Mono" pitchFamily="34" charset="-122"/>
                <a:cs typeface="JetBrains Mono" pitchFamily="34" charset="-120"/>
              </a:rPr>
              <a:t>52 days</a:t>
            </a:r>
            <a:endParaRPr lang="en-US" sz="3800" dirty="0"/>
          </a:p>
        </p:txBody>
      </p:sp>
      <p:sp>
        <p:nvSpPr>
          <p:cNvPr id="15" name="Text 10"/>
          <p:cNvSpPr/>
          <p:nvPr/>
        </p:nvSpPr>
        <p:spPr>
          <a:xfrm>
            <a:off x="761970" y="4775180"/>
            <a:ext cx="5206959"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average B2B payment terms in India (Atradius)</a:t>
            </a:r>
            <a:endParaRPr lang="en-US" sz="1400" dirty="0"/>
          </a:p>
        </p:txBody>
      </p:sp>
      <p:sp>
        <p:nvSpPr>
          <p:cNvPr id="16" name="Shape 11"/>
          <p:cNvSpPr/>
          <p:nvPr/>
        </p:nvSpPr>
        <p:spPr>
          <a:xfrm>
            <a:off x="749259" y="5118080"/>
            <a:ext cx="5232380" cy="1041410"/>
          </a:xfrm>
          <a:prstGeom prst="roundRect">
            <a:avLst>
              <a:gd name="adj" fmla="val 10976"/>
            </a:avLst>
          </a:prstGeom>
          <a:solidFill>
            <a:srgbClr val="FFFFFF"/>
          </a:solidFill>
          <a:ln w="12700">
            <a:solidFill>
              <a:srgbClr val="DCE3DA"/>
            </a:solidFill>
            <a:prstDash val="solid"/>
          </a:ln>
        </p:spPr>
      </p:sp>
      <p:pic>
        <p:nvPicPr>
          <p:cNvPr id="17" name="Image 3" descr="Atradius India 2025, highlighted: 50% of B2B sales on credit, average payment terms 52 days.">    </p:cNvPr>
          <p:cNvPicPr>
            <a:picLocks noChangeAspect="1"/>
          </p:cNvPicPr>
          <p:nvPr/>
        </p:nvPicPr>
        <p:blipFill>
          <a:blip r:embed="rId4"/>
          <a:stretch>
            <a:fillRect/>
          </a:stretch>
        </p:blipFill>
        <p:spPr>
          <a:xfrm>
            <a:off x="761970" y="5130790"/>
            <a:ext cx="3187690" cy="1015990"/>
          </a:xfrm>
          <a:prstGeom prst="rect">
            <a:avLst/>
          </a:prstGeom>
        </p:spPr>
      </p:pic>
      <p:sp>
        <p:nvSpPr>
          <p:cNvPr id="18" name="Text 12"/>
          <p:cNvSpPr/>
          <p:nvPr/>
        </p:nvSpPr>
        <p:spPr>
          <a:xfrm>
            <a:off x="6223041" y="4190970"/>
            <a:ext cx="5206959" cy="533370"/>
          </a:xfrm>
          <a:prstGeom prst="rect">
            <a:avLst/>
          </a:prstGeom>
          <a:noFill/>
          <a:ln/>
        </p:spPr>
        <p:txBody>
          <a:bodyPr wrap="square" lIns="0" tIns="0" rIns="0" bIns="0" rtlCol="0" anchor="t"/>
          <a:lstStyle/>
          <a:p>
            <a:pPr algn="l" indent="0" marL="0">
              <a:lnSpc>
                <a:spcPts val="3800"/>
              </a:lnSpc>
              <a:buNone/>
            </a:pPr>
            <a:r>
              <a:rPr lang="en-US" sz="3800" b="1" spc="-114" kern="0" dirty="0">
                <a:solidFill>
                  <a:srgbClr val="0B1B2B"/>
                </a:solidFill>
                <a:latin typeface="JetBrains Mono" pitchFamily="34" charset="0"/>
                <a:ea typeface="JetBrains Mono" pitchFamily="34" charset="-122"/>
                <a:cs typeface="JetBrains Mono" pitchFamily="34" charset="-120"/>
              </a:rPr>
              <a:t>~$35B</a:t>
            </a:r>
            <a:endParaRPr lang="en-US" sz="3800" dirty="0"/>
          </a:p>
        </p:txBody>
      </p:sp>
      <p:sp>
        <p:nvSpPr>
          <p:cNvPr id="19" name="Text 13"/>
          <p:cNvSpPr/>
          <p:nvPr/>
        </p:nvSpPr>
        <p:spPr>
          <a:xfrm>
            <a:off x="6223041" y="4775180"/>
            <a:ext cx="5206959"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lost by biopharma each year to cold-chain failures (IQVIA)</a:t>
            </a:r>
            <a:endParaRPr lang="en-US" sz="1400" dirty="0"/>
          </a:p>
        </p:txBody>
      </p:sp>
      <p:sp>
        <p:nvSpPr>
          <p:cNvPr id="20" name="Shape 14"/>
          <p:cNvSpPr/>
          <p:nvPr/>
        </p:nvSpPr>
        <p:spPr>
          <a:xfrm>
            <a:off x="6210330" y="5118080"/>
            <a:ext cx="5232380" cy="1041410"/>
          </a:xfrm>
          <a:prstGeom prst="roundRect">
            <a:avLst>
              <a:gd name="adj" fmla="val 10976"/>
            </a:avLst>
          </a:prstGeom>
          <a:solidFill>
            <a:srgbClr val="FFFFFF"/>
          </a:solidFill>
          <a:ln w="12700">
            <a:solidFill>
              <a:srgbClr val="DCE3DA"/>
            </a:solidFill>
            <a:prstDash val="solid"/>
          </a:ln>
        </p:spPr>
      </p:sp>
      <p:pic>
        <p:nvPicPr>
          <p:cNvPr id="21" name="Image 4" descr="Air Cargo News, highlighted: biopharma loses approximately $35 billion annually from temperature-controlled logistics failures (IQVIA).">    </p:cNvPr>
          <p:cNvPicPr>
            <a:picLocks noChangeAspect="1"/>
          </p:cNvPicPr>
          <p:nvPr/>
        </p:nvPicPr>
        <p:blipFill>
          <a:blip r:embed="rId5"/>
          <a:stretch>
            <a:fillRect/>
          </a:stretch>
        </p:blipFill>
        <p:spPr>
          <a:xfrm>
            <a:off x="6223041" y="5130790"/>
            <a:ext cx="4377964" cy="1015990"/>
          </a:xfrm>
          <a:prstGeom prst="rect">
            <a:avLst/>
          </a:prstGeom>
        </p:spPr>
      </p:pic>
      <p:sp>
        <p:nvSpPr>
          <p:cNvPr id="22" name="Text 15"/>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6" invalidUrl="" action="" tgtFrame="" tooltip="https://www.adb.org/news/demand-trade-finance-rise-amid-supply-chain-realignment-adb-report" history="1" highlightClick="0" endSnd="0">
                  <a:extLst>
                    <a:ext uri="{A12FA001-AC4F-418D-AE19-62706E023703}">
                      <ahyp:hlinkClr xmlns:ahyp="http://schemas.microsoft.com/office/drawing/2018/hyperlinkcolor" val="tx"/>
                    </a:ext>
                  </a:extLst>
                </a:hlinkClick>
              </a:rPr>
              <a:t>ADB, 15 Jan 2026</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citing the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7" invalidUrl="" action="" tgtFrame="" tooltip="https://www.adb.org/publications/adb-global-trade-finance-gap-survey" history="1" highlightClick="0" endSnd="0">
                  <a:extLst>
                    <a:ext uri="{A12FA001-AC4F-418D-AE19-62706E023703}">
                      <ahyp:hlinkClr xmlns:ahyp="http://schemas.microsoft.com/office/drawing/2018/hyperlinkcolor" val="tx"/>
                    </a:ext>
                  </a:extLst>
                </a:hlinkClick>
              </a:rPr>
              <a:t>ADB Global Trade Finance Gap Survey</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8" invalidUrl="" action="" tgtFrame="" tooltip="https://group.atradius.com/knowledge-and-research/reports/b2b-payment-practices-trends-india-2025" history="1" highlightClick="0" endSnd="0">
                  <a:extLst>
                    <a:ext uri="{A12FA001-AC4F-418D-AE19-62706E023703}">
                      <ahyp:hlinkClr xmlns:ahyp="http://schemas.microsoft.com/office/drawing/2018/hyperlinkcolor" val="tx"/>
                    </a:ext>
                  </a:extLst>
                </a:hlinkClick>
              </a:rPr>
              <a:t>Atradius India 2025, p. 3</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9" invalidUrl="" action="" tgtFrame="" tooltip="https://www.aircargonews.net/pharma-logistics/2019/07/failures-in-temperature-controlled-logistics-cost-biopharma-industry-billions/" history="1" highlightClick="0" endSnd="0">
                  <a:extLst>
                    <a:ext uri="{A12FA001-AC4F-418D-AE19-62706E023703}">
                      <ahyp:hlinkClr xmlns:ahyp="http://schemas.microsoft.com/office/drawing/2018/hyperlinkcolor" val="tx"/>
                    </a:ext>
                  </a:extLst>
                </a:hlinkClick>
              </a:rPr>
              <a:t>Air Cargo News, 26 Jul 2019, citing IQVIA</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04 · WHY NOW</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WHY NOW</a:t>
            </a:r>
            <a:endParaRPr lang="en-US" sz="1200" dirty="0"/>
          </a:p>
        </p:txBody>
      </p:sp>
      <p:sp>
        <p:nvSpPr>
          <p:cNvPr id="5" name="Text 2"/>
          <p:cNvSpPr/>
          <p:nvPr/>
        </p:nvSpPr>
        <p:spPr>
          <a:xfrm>
            <a:off x="761970" y="1219170"/>
            <a:ext cx="10668030" cy="1079541"/>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Money became programmable. Now it can answer to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evidence</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794041"/>
            <a:ext cx="2540020" cy="2984510"/>
          </a:xfrm>
          <a:prstGeom prst="roundRect">
            <a:avLst>
              <a:gd name="adj" fmla="val 6001"/>
            </a:avLst>
          </a:prstGeom>
          <a:solidFill>
            <a:srgbClr val="FFFFFF"/>
          </a:solidFill>
          <a:ln w="9525">
            <a:solidFill>
              <a:srgbClr val="DCE3DA"/>
            </a:solidFill>
            <a:prstDash val="solid"/>
          </a:ln>
        </p:spPr>
      </p:sp>
      <p:sp>
        <p:nvSpPr>
          <p:cNvPr id="7" name="Shape 4"/>
          <p:cNvSpPr/>
          <p:nvPr/>
        </p:nvSpPr>
        <p:spPr>
          <a:xfrm>
            <a:off x="990570" y="3047970"/>
            <a:ext cx="457200" cy="457200"/>
          </a:xfrm>
          <a:prstGeom prst="roundRect">
            <a:avLst>
              <a:gd name="adj" fmla="val 22220"/>
            </a:avLst>
          </a:prstGeom>
          <a:solidFill>
            <a:srgbClr val="C6F432"/>
          </a:solidFill>
          <a:ln/>
        </p:spPr>
      </p:sp>
      <p:sp>
        <p:nvSpPr>
          <p:cNvPr id="8" name="Text 5"/>
          <p:cNvSpPr/>
          <p:nvPr/>
        </p:nvSpPr>
        <p:spPr>
          <a:xfrm>
            <a:off x="990570" y="3047970"/>
            <a:ext cx="457200" cy="457200"/>
          </a:xfrm>
          <a:prstGeom prst="rect">
            <a:avLst/>
          </a:prstGeom>
          <a:noFill/>
          <a:ln/>
        </p:spPr>
        <p:txBody>
          <a:bodyPr wrap="square" lIns="0" tIns="0" rIns="0" bIns="0" rtlCol="0" anchor="ctr"/>
          <a:lstStyle/>
          <a:p>
            <a:pPr algn="ctr" indent="0" marL="0">
              <a:lnSpc>
                <a:spcPts val="1500"/>
              </a:lnSpc>
              <a:buNone/>
            </a:pPr>
            <a:r>
              <a:rPr lang="en-US" sz="1500" b="1" spc="-45" kern="0" dirty="0">
                <a:solidFill>
                  <a:srgbClr val="0B1B2B"/>
                </a:solidFill>
                <a:latin typeface="JetBrains Mono" pitchFamily="34" charset="0"/>
                <a:ea typeface="JetBrains Mono" pitchFamily="34" charset="-122"/>
                <a:cs typeface="JetBrains Mono" pitchFamily="34" charset="-120"/>
              </a:rPr>
              <a:t>$</a:t>
            </a:r>
            <a:endParaRPr lang="en-US" sz="1500" dirty="0"/>
          </a:p>
        </p:txBody>
      </p:sp>
      <p:sp>
        <p:nvSpPr>
          <p:cNvPr id="9" name="Text 6"/>
          <p:cNvSpPr/>
          <p:nvPr/>
        </p:nvSpPr>
        <p:spPr>
          <a:xfrm>
            <a:off x="990570" y="3683020"/>
            <a:ext cx="209553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Paxos USDG</a:t>
            </a:r>
            <a:endParaRPr lang="en-US" sz="1800" dirty="0"/>
          </a:p>
        </p:txBody>
      </p:sp>
      <p:sp>
        <p:nvSpPr>
          <p:cNvPr id="10" name="Text 7"/>
          <p:cNvSpPr/>
          <p:nvPr/>
        </p:nvSpPr>
        <p:spPr>
          <a:xfrm>
            <a:off x="990570" y="4102090"/>
            <a:ext cx="2095530" cy="146048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 US-dollar stablecoin from Paxos Digital Singapore. The only money CargoFlow moves.</a:t>
            </a:r>
            <a:endParaRPr lang="en-US" sz="1400" dirty="0"/>
          </a:p>
        </p:txBody>
      </p:sp>
      <p:sp>
        <p:nvSpPr>
          <p:cNvPr id="11" name="Shape 8"/>
          <p:cNvSpPr/>
          <p:nvPr/>
        </p:nvSpPr>
        <p:spPr>
          <a:xfrm>
            <a:off x="3492459" y="2794041"/>
            <a:ext cx="2540020" cy="2984510"/>
          </a:xfrm>
          <a:prstGeom prst="roundRect">
            <a:avLst>
              <a:gd name="adj" fmla="val 6001"/>
            </a:avLst>
          </a:prstGeom>
          <a:solidFill>
            <a:srgbClr val="FFFFFF"/>
          </a:solidFill>
          <a:ln w="9525">
            <a:solidFill>
              <a:srgbClr val="DCE3DA"/>
            </a:solidFill>
            <a:prstDash val="solid"/>
          </a:ln>
        </p:spPr>
      </p:sp>
      <p:sp>
        <p:nvSpPr>
          <p:cNvPr id="12" name="Shape 9"/>
          <p:cNvSpPr/>
          <p:nvPr/>
        </p:nvSpPr>
        <p:spPr>
          <a:xfrm>
            <a:off x="3721059" y="3047970"/>
            <a:ext cx="457200" cy="457200"/>
          </a:xfrm>
          <a:prstGeom prst="roundRect">
            <a:avLst>
              <a:gd name="adj" fmla="val 22220"/>
            </a:avLst>
          </a:prstGeom>
          <a:solidFill>
            <a:srgbClr val="C6F432"/>
          </a:solidFill>
          <a:ln/>
        </p:spPr>
      </p:sp>
      <p:sp>
        <p:nvSpPr>
          <p:cNvPr id="13" name="Text 10"/>
          <p:cNvSpPr/>
          <p:nvPr/>
        </p:nvSpPr>
        <p:spPr>
          <a:xfrm>
            <a:off x="3721059" y="3047970"/>
            <a:ext cx="457200" cy="457200"/>
          </a:xfrm>
          <a:prstGeom prst="rect">
            <a:avLst/>
          </a:prstGeom>
          <a:noFill/>
          <a:ln/>
        </p:spPr>
        <p:txBody>
          <a:bodyPr wrap="square" lIns="0" tIns="0" rIns="0" bIns="0" rtlCol="0" anchor="ctr"/>
          <a:lstStyle/>
          <a:p>
            <a:pPr algn="ctr" indent="0" marL="0">
              <a:lnSpc>
                <a:spcPts val="1500"/>
              </a:lnSpc>
              <a:buNone/>
            </a:pPr>
            <a:r>
              <a:rPr lang="en-US" sz="1500" b="1" spc="-45" kern="0" dirty="0">
                <a:solidFill>
                  <a:srgbClr val="0B1B2B"/>
                </a:solidFill>
                <a:latin typeface="JetBrains Mono" pitchFamily="34" charset="0"/>
                <a:ea typeface="JetBrains Mono" pitchFamily="34" charset="-122"/>
                <a:cs typeface="JetBrains Mono" pitchFamily="34" charset="-120"/>
              </a:rPr>
              <a:t>RH</a:t>
            </a:r>
            <a:endParaRPr lang="en-US" sz="1500" dirty="0"/>
          </a:p>
        </p:txBody>
      </p:sp>
      <p:sp>
        <p:nvSpPr>
          <p:cNvPr id="14" name="Text 11"/>
          <p:cNvSpPr/>
          <p:nvPr/>
        </p:nvSpPr>
        <p:spPr>
          <a:xfrm>
            <a:off x="3721059" y="3683020"/>
            <a:ext cx="209553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Robinhood Chain</a:t>
            </a:r>
            <a:endParaRPr lang="en-US" sz="1800" dirty="0"/>
          </a:p>
        </p:txBody>
      </p:sp>
      <p:sp>
        <p:nvSpPr>
          <p:cNvPr id="15" name="Text 12"/>
          <p:cNvSpPr/>
          <p:nvPr/>
        </p:nvSpPr>
        <p:spPr>
          <a:xfrm>
            <a:off x="3721059" y="4102090"/>
            <a:ext cx="2095530" cy="146048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An Arbitrum chain built for tokenised real-world assets, with USDG deployed.</a:t>
            </a:r>
            <a:endParaRPr lang="en-US" sz="1400" dirty="0"/>
          </a:p>
        </p:txBody>
      </p:sp>
      <p:sp>
        <p:nvSpPr>
          <p:cNvPr id="16" name="Shape 13"/>
          <p:cNvSpPr/>
          <p:nvPr/>
        </p:nvSpPr>
        <p:spPr>
          <a:xfrm>
            <a:off x="6223041" y="2794041"/>
            <a:ext cx="2540020" cy="2984510"/>
          </a:xfrm>
          <a:prstGeom prst="roundRect">
            <a:avLst>
              <a:gd name="adj" fmla="val 6001"/>
            </a:avLst>
          </a:prstGeom>
          <a:solidFill>
            <a:srgbClr val="FFFFFF"/>
          </a:solidFill>
          <a:ln w="9525">
            <a:solidFill>
              <a:srgbClr val="DCE3DA"/>
            </a:solidFill>
            <a:prstDash val="solid"/>
          </a:ln>
        </p:spPr>
      </p:sp>
      <p:sp>
        <p:nvSpPr>
          <p:cNvPr id="17" name="Shape 14"/>
          <p:cNvSpPr/>
          <p:nvPr/>
        </p:nvSpPr>
        <p:spPr>
          <a:xfrm>
            <a:off x="6451641" y="3047970"/>
            <a:ext cx="761970" cy="457200"/>
          </a:xfrm>
          <a:prstGeom prst="roundRect">
            <a:avLst>
              <a:gd name="adj" fmla="val 22220"/>
            </a:avLst>
          </a:prstGeom>
          <a:solidFill>
            <a:srgbClr val="C6F432"/>
          </a:solidFill>
          <a:ln/>
        </p:spPr>
      </p:sp>
      <p:sp>
        <p:nvSpPr>
          <p:cNvPr id="18" name="Text 15"/>
          <p:cNvSpPr/>
          <p:nvPr/>
        </p:nvSpPr>
        <p:spPr>
          <a:xfrm>
            <a:off x="6451641" y="3047970"/>
            <a:ext cx="761970" cy="45720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P-256</a:t>
            </a:r>
            <a:endParaRPr lang="en-US" sz="1400" dirty="0"/>
          </a:p>
        </p:txBody>
      </p:sp>
      <p:sp>
        <p:nvSpPr>
          <p:cNvPr id="19" name="Text 16"/>
          <p:cNvSpPr/>
          <p:nvPr/>
        </p:nvSpPr>
        <p:spPr>
          <a:xfrm>
            <a:off x="6451641" y="3683020"/>
            <a:ext cx="209553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Passkeys on chain</a:t>
            </a:r>
            <a:endParaRPr lang="en-US" sz="1800" dirty="0"/>
          </a:p>
        </p:txBody>
      </p:sp>
      <p:sp>
        <p:nvSpPr>
          <p:cNvPr id="20" name="Text 17"/>
          <p:cNvSpPr/>
          <p:nvPr/>
        </p:nvSpPr>
        <p:spPr>
          <a:xfrm>
            <a:off x="6451641" y="4102090"/>
            <a:ext cx="2095530" cy="146048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RIP-7212 precompile lets a buyer pay with Face ID, no seed phrase.</a:t>
            </a:r>
            <a:endParaRPr lang="en-US" sz="1400" dirty="0"/>
          </a:p>
        </p:txBody>
      </p:sp>
      <p:sp>
        <p:nvSpPr>
          <p:cNvPr id="21" name="Shape 18"/>
          <p:cNvSpPr/>
          <p:nvPr/>
        </p:nvSpPr>
        <p:spPr>
          <a:xfrm>
            <a:off x="8953530" y="2794041"/>
            <a:ext cx="2540020" cy="2984510"/>
          </a:xfrm>
          <a:prstGeom prst="roundRect">
            <a:avLst>
              <a:gd name="adj" fmla="val 6001"/>
            </a:avLst>
          </a:prstGeom>
          <a:solidFill>
            <a:srgbClr val="FFFFFF"/>
          </a:solidFill>
          <a:ln w="9525">
            <a:solidFill>
              <a:srgbClr val="DCE3DA"/>
            </a:solidFill>
            <a:prstDash val="solid"/>
          </a:ln>
        </p:spPr>
      </p:sp>
      <p:sp>
        <p:nvSpPr>
          <p:cNvPr id="22" name="Shape 19"/>
          <p:cNvSpPr/>
          <p:nvPr/>
        </p:nvSpPr>
        <p:spPr>
          <a:xfrm>
            <a:off x="9182130" y="3047970"/>
            <a:ext cx="457200" cy="457200"/>
          </a:xfrm>
          <a:prstGeom prst="roundRect">
            <a:avLst>
              <a:gd name="adj" fmla="val 22220"/>
            </a:avLst>
          </a:prstGeom>
          <a:solidFill>
            <a:srgbClr val="C6F432"/>
          </a:solidFill>
          <a:ln/>
        </p:spPr>
      </p:sp>
      <p:sp>
        <p:nvSpPr>
          <p:cNvPr id="23" name="Text 20"/>
          <p:cNvSpPr/>
          <p:nvPr/>
        </p:nvSpPr>
        <p:spPr>
          <a:xfrm>
            <a:off x="9182130" y="3047970"/>
            <a:ext cx="457200" cy="457200"/>
          </a:xfrm>
          <a:prstGeom prst="rect">
            <a:avLst/>
          </a:prstGeom>
          <a:noFill/>
          <a:ln/>
        </p:spPr>
        <p:txBody>
          <a:bodyPr wrap="square" lIns="0" tIns="0" rIns="0" bIns="0" rtlCol="0" anchor="ctr"/>
          <a:lstStyle/>
          <a:p>
            <a:pPr algn="ctr" indent="0" marL="0">
              <a:lnSpc>
                <a:spcPts val="1500"/>
              </a:lnSpc>
              <a:buNone/>
            </a:pPr>
            <a:r>
              <a:rPr lang="en-US" sz="1500" b="1" spc="-45" kern="0" dirty="0">
                <a:solidFill>
                  <a:srgbClr val="0B1B2B"/>
                </a:solidFill>
                <a:latin typeface="JetBrains Mono" pitchFamily="34" charset="0"/>
                <a:ea typeface="JetBrains Mono" pitchFamily="34" charset="-122"/>
                <a:cs typeface="JetBrains Mono" pitchFamily="34" charset="-120"/>
              </a:rPr>
              <a:t>Rs</a:t>
            </a:r>
            <a:endParaRPr lang="en-US" sz="1500" dirty="0"/>
          </a:p>
        </p:txBody>
      </p:sp>
      <p:sp>
        <p:nvSpPr>
          <p:cNvPr id="24" name="Text 21"/>
          <p:cNvSpPr/>
          <p:nvPr/>
        </p:nvSpPr>
        <p:spPr>
          <a:xfrm>
            <a:off x="9182130" y="3683020"/>
            <a:ext cx="209553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Arbitrum Stylus</a:t>
            </a:r>
            <a:endParaRPr lang="en-US" sz="1800" dirty="0"/>
          </a:p>
        </p:txBody>
      </p:sp>
      <p:sp>
        <p:nvSpPr>
          <p:cNvPr id="25" name="Text 22"/>
          <p:cNvSpPr/>
          <p:nvPr/>
        </p:nvSpPr>
        <p:spPr>
          <a:xfrm>
            <a:off x="9182130" y="4102090"/>
            <a:ext cx="2095530" cy="146048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Evidence fusion in Rust, measured 19x cheaper than the Solidity reference.</a:t>
            </a:r>
            <a:endParaRPr lang="en-US" sz="1400" dirty="0"/>
          </a:p>
        </p:txBody>
      </p:sp>
      <p:sp>
        <p:nvSpPr>
          <p:cNvPr id="26" name="Text 23"/>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USDG 0x7E95…802F on chain 46630 · 10 contracts source-verified · Stylus: 31,511 vs 611,945 gas at 128 readings (stylus/README.md)</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05 · THE SOLUTION</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THE SOLUTION</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Capital that answers to the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cargo's evidence</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222541"/>
            <a:ext cx="406359" cy="406359"/>
          </a:xfrm>
          <a:prstGeom prst="roundRect">
            <a:avLst>
              <a:gd name="adj" fmla="val 25000"/>
            </a:avLst>
          </a:prstGeom>
          <a:solidFill>
            <a:srgbClr val="C6F432"/>
          </a:solidFill>
          <a:ln/>
        </p:spPr>
      </p:sp>
      <p:sp>
        <p:nvSpPr>
          <p:cNvPr id="7" name="Text 4"/>
          <p:cNvSpPr/>
          <p:nvPr/>
        </p:nvSpPr>
        <p:spPr>
          <a:xfrm>
            <a:off x="761970" y="2222541"/>
            <a:ext cx="406359" cy="406359"/>
          </a:xfrm>
          <a:prstGeom prst="rect">
            <a:avLst/>
          </a:prstGeom>
          <a:noFill/>
          <a:ln/>
        </p:spPr>
        <p:txBody>
          <a:bodyPr wrap="square" lIns="0" tIns="0" rIns="0" bIns="0" rtlCol="0" anchor="ctr"/>
          <a:lstStyle/>
          <a:p>
            <a:pPr algn="ctr" indent="0" marL="0">
              <a:lnSpc>
                <a:spcPts val="1500"/>
              </a:lnSpc>
              <a:buNone/>
            </a:pPr>
            <a:r>
              <a:rPr lang="en-US" sz="1500" b="1" spc="-45" kern="0" dirty="0">
                <a:solidFill>
                  <a:srgbClr val="0B1B2B"/>
                </a:solidFill>
                <a:latin typeface="JetBrains Mono" pitchFamily="34" charset="0"/>
                <a:ea typeface="JetBrains Mono" pitchFamily="34" charset="-122"/>
                <a:cs typeface="JetBrains Mono" pitchFamily="34" charset="-120"/>
              </a:rPr>
              <a:t>1</a:t>
            </a:r>
            <a:endParaRPr lang="en-US" sz="1500" dirty="0"/>
          </a:p>
        </p:txBody>
      </p:sp>
      <p:sp>
        <p:nvSpPr>
          <p:cNvPr id="8" name="Text 5"/>
          <p:cNvSpPr/>
          <p:nvPr/>
        </p:nvSpPr>
        <p:spPr>
          <a:xfrm>
            <a:off x="1371600" y="2247870"/>
            <a:ext cx="4317980" cy="952530"/>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A financier escrows USDG for one shipment.</a:t>
            </a:r>
            <a:endParaRPr lang="en-US" sz="1600" dirty="0"/>
          </a:p>
        </p:txBody>
      </p:sp>
      <p:sp>
        <p:nvSpPr>
          <p:cNvPr id="9" name="Shape 6"/>
          <p:cNvSpPr/>
          <p:nvPr/>
        </p:nvSpPr>
        <p:spPr>
          <a:xfrm>
            <a:off x="761970" y="3365541"/>
            <a:ext cx="406359" cy="406359"/>
          </a:xfrm>
          <a:prstGeom prst="roundRect">
            <a:avLst>
              <a:gd name="adj" fmla="val 25000"/>
            </a:avLst>
          </a:prstGeom>
          <a:solidFill>
            <a:srgbClr val="C6F432"/>
          </a:solidFill>
          <a:ln/>
        </p:spPr>
      </p:sp>
      <p:sp>
        <p:nvSpPr>
          <p:cNvPr id="10" name="Text 7"/>
          <p:cNvSpPr/>
          <p:nvPr/>
        </p:nvSpPr>
        <p:spPr>
          <a:xfrm>
            <a:off x="761970" y="3365541"/>
            <a:ext cx="406359" cy="406359"/>
          </a:xfrm>
          <a:prstGeom prst="rect">
            <a:avLst/>
          </a:prstGeom>
          <a:noFill/>
          <a:ln/>
        </p:spPr>
        <p:txBody>
          <a:bodyPr wrap="square" lIns="0" tIns="0" rIns="0" bIns="0" rtlCol="0" anchor="ctr"/>
          <a:lstStyle/>
          <a:p>
            <a:pPr algn="ctr" indent="0" marL="0">
              <a:lnSpc>
                <a:spcPts val="1500"/>
              </a:lnSpc>
              <a:buNone/>
            </a:pPr>
            <a:r>
              <a:rPr lang="en-US" sz="1500" b="1" spc="-45" kern="0" dirty="0">
                <a:solidFill>
                  <a:srgbClr val="0B1B2B"/>
                </a:solidFill>
                <a:latin typeface="JetBrains Mono" pitchFamily="34" charset="0"/>
                <a:ea typeface="JetBrains Mono" pitchFamily="34" charset="-122"/>
                <a:cs typeface="JetBrains Mono" pitchFamily="34" charset="-120"/>
              </a:rPr>
              <a:t>2</a:t>
            </a:r>
            <a:endParaRPr lang="en-US" sz="1500" dirty="0"/>
          </a:p>
        </p:txBody>
      </p:sp>
      <p:sp>
        <p:nvSpPr>
          <p:cNvPr id="11" name="Text 8"/>
          <p:cNvSpPr/>
          <p:nvPr/>
        </p:nvSpPr>
        <p:spPr>
          <a:xfrm>
            <a:off x="1371600" y="3390870"/>
            <a:ext cx="4317980" cy="952530"/>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Tranches release only when signed sensor evidence passes an on-chain policy.</a:t>
            </a:r>
            <a:endParaRPr lang="en-US" sz="1600" dirty="0"/>
          </a:p>
        </p:txBody>
      </p:sp>
      <p:sp>
        <p:nvSpPr>
          <p:cNvPr id="12" name="Shape 9"/>
          <p:cNvSpPr/>
          <p:nvPr/>
        </p:nvSpPr>
        <p:spPr>
          <a:xfrm>
            <a:off x="761970" y="4508541"/>
            <a:ext cx="406359" cy="406359"/>
          </a:xfrm>
          <a:prstGeom prst="roundRect">
            <a:avLst>
              <a:gd name="adj" fmla="val 25000"/>
            </a:avLst>
          </a:prstGeom>
          <a:solidFill>
            <a:srgbClr val="C6F432"/>
          </a:solidFill>
          <a:ln/>
        </p:spPr>
      </p:sp>
      <p:sp>
        <p:nvSpPr>
          <p:cNvPr id="13" name="Text 10"/>
          <p:cNvSpPr/>
          <p:nvPr/>
        </p:nvSpPr>
        <p:spPr>
          <a:xfrm>
            <a:off x="761970" y="4508541"/>
            <a:ext cx="406359" cy="406359"/>
          </a:xfrm>
          <a:prstGeom prst="rect">
            <a:avLst/>
          </a:prstGeom>
          <a:noFill/>
          <a:ln/>
        </p:spPr>
        <p:txBody>
          <a:bodyPr wrap="square" lIns="0" tIns="0" rIns="0" bIns="0" rtlCol="0" anchor="ctr"/>
          <a:lstStyle/>
          <a:p>
            <a:pPr algn="ctr" indent="0" marL="0">
              <a:lnSpc>
                <a:spcPts val="1500"/>
              </a:lnSpc>
              <a:buNone/>
            </a:pPr>
            <a:r>
              <a:rPr lang="en-US" sz="1500" b="1" spc="-45" kern="0" dirty="0">
                <a:solidFill>
                  <a:srgbClr val="0B1B2B"/>
                </a:solidFill>
                <a:latin typeface="JetBrains Mono" pitchFamily="34" charset="0"/>
                <a:ea typeface="JetBrains Mono" pitchFamily="34" charset="-122"/>
                <a:cs typeface="JetBrains Mono" pitchFamily="34" charset="-120"/>
              </a:rPr>
              <a:t>3</a:t>
            </a:r>
            <a:endParaRPr lang="en-US" sz="1500" dirty="0"/>
          </a:p>
        </p:txBody>
      </p:sp>
      <p:sp>
        <p:nvSpPr>
          <p:cNvPr id="14" name="Text 11"/>
          <p:cNvSpPr/>
          <p:nvPr/>
        </p:nvSpPr>
        <p:spPr>
          <a:xfrm>
            <a:off x="1371600" y="4533870"/>
            <a:ext cx="4317980" cy="952530"/>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The buyer's one payment repays the financier, pays the exporter and hands over the bill of lading.</a:t>
            </a:r>
            <a:endParaRPr lang="en-US" sz="1600" dirty="0"/>
          </a:p>
        </p:txBody>
      </p:sp>
      <p:pic>
        <p:nvPicPr>
          <p:cNvPr id="15" name="Image 1" descr="The cast: Meera the exporter, Daniel the financier, Wei Lin the buyer, the carrier, the insurer and the arbiter, each with their role.">    </p:cNvPr>
          <p:cNvPicPr>
            <a:picLocks noChangeAspect="1"/>
          </p:cNvPicPr>
          <p:nvPr/>
        </p:nvPicPr>
        <p:blipFill>
          <a:blip r:embed="rId2"/>
          <a:stretch>
            <a:fillRect/>
          </a:stretch>
        </p:blipFill>
        <p:spPr>
          <a:xfrm>
            <a:off x="5842010" y="2223638"/>
            <a:ext cx="5587990" cy="2334463"/>
          </a:xfrm>
          <a:prstGeom prst="rect">
            <a:avLst/>
          </a:prstGeom>
        </p:spPr>
      </p:pic>
      <p:sp>
        <p:nvSpPr>
          <p:cNvPr id="16" name="Text 12"/>
          <p:cNvSpPr/>
          <p:nvPr/>
        </p:nvSpPr>
        <p:spPr>
          <a:xfrm>
            <a:off x="5842010" y="4699010"/>
            <a:ext cx="5587990" cy="508041"/>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Illustrative characters. Everything they do is a real contract call.</a:t>
            </a:r>
            <a:endParaRPr lang="en-US" sz="1400" dirty="0"/>
          </a:p>
        </p:txBody>
      </p:sp>
      <p:sp>
        <p:nvSpPr>
          <p:cNvPr id="17" name="Text 13"/>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PHYSICAL REALITY · CRYPTOGRAPHIC EVIDENCE · EVIDENCE CONFIDENCE · FINANCIAL RISK · AVAILABLE CAPITAL · USDG SETTLEMENT</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06 · HOW IT WORKS</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HOW IT WORKS</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Five steps,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every one on chain</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1752630" y="2158990"/>
            <a:ext cx="8686800" cy="0"/>
          </a:xfrm>
          <a:prstGeom prst="line">
            <a:avLst/>
          </a:prstGeom>
          <a:noFill/>
          <a:ln w="25400">
            <a:solidFill>
              <a:srgbClr val="0B1B2B"/>
            </a:solidFill>
            <a:prstDash val="dash"/>
          </a:ln>
        </p:spPr>
      </p:sp>
      <p:sp>
        <p:nvSpPr>
          <p:cNvPr id="7" name="Shape 4"/>
          <p:cNvSpPr/>
          <p:nvPr/>
        </p:nvSpPr>
        <p:spPr>
          <a:xfrm>
            <a:off x="1663659" y="2070110"/>
            <a:ext cx="177759" cy="177759"/>
          </a:xfrm>
          <a:prstGeom prst="ellipse">
            <a:avLst/>
          </a:prstGeom>
          <a:solidFill>
            <a:srgbClr val="C6F432"/>
          </a:solidFill>
          <a:ln w="25400">
            <a:solidFill>
              <a:srgbClr val="0B1B2B"/>
            </a:solidFill>
            <a:prstDash val="solid"/>
          </a:ln>
        </p:spPr>
      </p:sp>
      <p:sp>
        <p:nvSpPr>
          <p:cNvPr id="8" name="Shape 5"/>
          <p:cNvSpPr/>
          <p:nvPr/>
        </p:nvSpPr>
        <p:spPr>
          <a:xfrm>
            <a:off x="749259" y="2400300"/>
            <a:ext cx="2006559" cy="1143000"/>
          </a:xfrm>
          <a:prstGeom prst="roundRect">
            <a:avLst>
              <a:gd name="adj" fmla="val 10000"/>
            </a:avLst>
          </a:prstGeom>
          <a:solidFill>
            <a:srgbClr val="FFFFFF"/>
          </a:solidFill>
          <a:ln w="12700">
            <a:solidFill>
              <a:srgbClr val="DCE3DA"/>
            </a:solidFill>
            <a:prstDash val="solid"/>
          </a:ln>
        </p:spPr>
      </p:sp>
      <p:pic>
        <p:nvPicPr>
          <p:cNvPr id="9" name="Image 1" descr="Escrow: Daniel deposits the 40,000 USDG facility into the vault.">    </p:cNvPr>
          <p:cNvPicPr>
            <a:picLocks noChangeAspect="1"/>
          </p:cNvPicPr>
          <p:nvPr/>
        </p:nvPicPr>
        <p:blipFill>
          <a:blip r:embed="rId2"/>
          <a:stretch>
            <a:fillRect/>
          </a:stretch>
        </p:blipFill>
        <p:spPr>
          <a:xfrm>
            <a:off x="761970" y="2413010"/>
            <a:ext cx="1981230" cy="1117580"/>
          </a:xfrm>
          <a:prstGeom prst="rect">
            <a:avLst/>
          </a:prstGeom>
        </p:spPr>
      </p:pic>
      <p:sp>
        <p:nvSpPr>
          <p:cNvPr id="10" name="Shape 6"/>
          <p:cNvSpPr/>
          <p:nvPr/>
        </p:nvSpPr>
        <p:spPr>
          <a:xfrm>
            <a:off x="761970" y="3683020"/>
            <a:ext cx="330190" cy="330190"/>
          </a:xfrm>
          <a:prstGeom prst="roundRect">
            <a:avLst>
              <a:gd name="adj" fmla="val 30767"/>
            </a:avLst>
          </a:prstGeom>
          <a:solidFill>
            <a:srgbClr val="C6F432"/>
          </a:solidFill>
          <a:ln/>
        </p:spPr>
      </p:sp>
      <p:sp>
        <p:nvSpPr>
          <p:cNvPr id="11" name="Text 7"/>
          <p:cNvSpPr/>
          <p:nvPr/>
        </p:nvSpPr>
        <p:spPr>
          <a:xfrm>
            <a:off x="761970" y="3683020"/>
            <a:ext cx="33019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1</a:t>
            </a:r>
            <a:endParaRPr lang="en-US" sz="1400" dirty="0"/>
          </a:p>
        </p:txBody>
      </p:sp>
      <p:sp>
        <p:nvSpPr>
          <p:cNvPr id="12" name="Text 8"/>
          <p:cNvSpPr/>
          <p:nvPr/>
        </p:nvSpPr>
        <p:spPr>
          <a:xfrm>
            <a:off x="1193841" y="3683020"/>
            <a:ext cx="1549359" cy="330190"/>
          </a:xfrm>
          <a:prstGeom prst="rect">
            <a:avLst/>
          </a:prstGeom>
          <a:noFill/>
          <a:ln/>
        </p:spPr>
        <p:txBody>
          <a:bodyPr wrap="square" lIns="0" tIns="0" rIns="0" bIns="0" rtlCol="0" anchor="ctr"/>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Escrow</a:t>
            </a:r>
            <a:endParaRPr lang="en-US" sz="1600" dirty="0"/>
          </a:p>
        </p:txBody>
      </p:sp>
      <p:sp>
        <p:nvSpPr>
          <p:cNvPr id="13" name="Text 9"/>
          <p:cNvSpPr/>
          <p:nvPr/>
        </p:nvSpPr>
        <p:spPr>
          <a:xfrm>
            <a:off x="761970" y="4140220"/>
            <a:ext cx="198123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Daniel deposits the 40,000 USDG facility into the vault.</a:t>
            </a:r>
            <a:endParaRPr lang="en-US" sz="1400" dirty="0"/>
          </a:p>
        </p:txBody>
      </p:sp>
      <p:sp>
        <p:nvSpPr>
          <p:cNvPr id="14" name="Shape 10"/>
          <p:cNvSpPr/>
          <p:nvPr/>
        </p:nvSpPr>
        <p:spPr>
          <a:xfrm>
            <a:off x="3835359" y="2070110"/>
            <a:ext cx="177759" cy="177759"/>
          </a:xfrm>
          <a:prstGeom prst="ellipse">
            <a:avLst/>
          </a:prstGeom>
          <a:solidFill>
            <a:srgbClr val="C6F432"/>
          </a:solidFill>
          <a:ln w="25400">
            <a:solidFill>
              <a:srgbClr val="0B1B2B"/>
            </a:solidFill>
            <a:prstDash val="solid"/>
          </a:ln>
        </p:spPr>
      </p:sp>
      <p:sp>
        <p:nvSpPr>
          <p:cNvPr id="15" name="Shape 11"/>
          <p:cNvSpPr/>
          <p:nvPr/>
        </p:nvSpPr>
        <p:spPr>
          <a:xfrm>
            <a:off x="2920959" y="2400300"/>
            <a:ext cx="2006559" cy="1143000"/>
          </a:xfrm>
          <a:prstGeom prst="roundRect">
            <a:avLst>
              <a:gd name="adj" fmla="val 10000"/>
            </a:avLst>
          </a:prstGeom>
          <a:solidFill>
            <a:srgbClr val="FFFFFF"/>
          </a:solidFill>
          <a:ln w="12700">
            <a:solidFill>
              <a:srgbClr val="DCE3DA"/>
            </a:solidFill>
            <a:prstDash val="solid"/>
          </a:ln>
        </p:spPr>
      </p:sp>
      <p:pic>
        <p:nvPicPr>
          <p:cNvPr id="16" name="Image 2" descr="Evidence: Signed readings fuse into a score from 0 to 100.">    </p:cNvPr>
          <p:cNvPicPr>
            <a:picLocks noChangeAspect="1"/>
          </p:cNvPicPr>
          <p:nvPr/>
        </p:nvPicPr>
        <p:blipFill>
          <a:blip r:embed="rId3"/>
          <a:stretch>
            <a:fillRect/>
          </a:stretch>
        </p:blipFill>
        <p:spPr>
          <a:xfrm>
            <a:off x="2933670" y="2413010"/>
            <a:ext cx="1981230" cy="1117580"/>
          </a:xfrm>
          <a:prstGeom prst="rect">
            <a:avLst/>
          </a:prstGeom>
        </p:spPr>
      </p:pic>
      <p:sp>
        <p:nvSpPr>
          <p:cNvPr id="17" name="Shape 12"/>
          <p:cNvSpPr/>
          <p:nvPr/>
        </p:nvSpPr>
        <p:spPr>
          <a:xfrm>
            <a:off x="2933670" y="3683020"/>
            <a:ext cx="330190" cy="330190"/>
          </a:xfrm>
          <a:prstGeom prst="roundRect">
            <a:avLst>
              <a:gd name="adj" fmla="val 30767"/>
            </a:avLst>
          </a:prstGeom>
          <a:solidFill>
            <a:srgbClr val="C6F432"/>
          </a:solidFill>
          <a:ln/>
        </p:spPr>
      </p:sp>
      <p:sp>
        <p:nvSpPr>
          <p:cNvPr id="18" name="Text 13"/>
          <p:cNvSpPr/>
          <p:nvPr/>
        </p:nvSpPr>
        <p:spPr>
          <a:xfrm>
            <a:off x="2933670" y="3683020"/>
            <a:ext cx="33019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2</a:t>
            </a:r>
            <a:endParaRPr lang="en-US" sz="1400" dirty="0"/>
          </a:p>
        </p:txBody>
      </p:sp>
      <p:sp>
        <p:nvSpPr>
          <p:cNvPr id="19" name="Text 14"/>
          <p:cNvSpPr/>
          <p:nvPr/>
        </p:nvSpPr>
        <p:spPr>
          <a:xfrm>
            <a:off x="3365541" y="3683020"/>
            <a:ext cx="1549359" cy="330190"/>
          </a:xfrm>
          <a:prstGeom prst="rect">
            <a:avLst/>
          </a:prstGeom>
          <a:noFill/>
          <a:ln/>
        </p:spPr>
        <p:txBody>
          <a:bodyPr wrap="square" lIns="0" tIns="0" rIns="0" bIns="0" rtlCol="0" anchor="ctr"/>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Evidence</a:t>
            </a:r>
            <a:endParaRPr lang="en-US" sz="1600" dirty="0"/>
          </a:p>
        </p:txBody>
      </p:sp>
      <p:sp>
        <p:nvSpPr>
          <p:cNvPr id="20" name="Text 15"/>
          <p:cNvSpPr/>
          <p:nvPr/>
        </p:nvSpPr>
        <p:spPr>
          <a:xfrm>
            <a:off x="2933670" y="4140220"/>
            <a:ext cx="198123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Signed readings fuse into a score from 0 to 100.</a:t>
            </a:r>
            <a:endParaRPr lang="en-US" sz="1400" dirty="0"/>
          </a:p>
        </p:txBody>
      </p:sp>
      <p:sp>
        <p:nvSpPr>
          <p:cNvPr id="21" name="Shape 16"/>
          <p:cNvSpPr/>
          <p:nvPr/>
        </p:nvSpPr>
        <p:spPr>
          <a:xfrm>
            <a:off x="6007059" y="2070110"/>
            <a:ext cx="177759" cy="177759"/>
          </a:xfrm>
          <a:prstGeom prst="ellipse">
            <a:avLst/>
          </a:prstGeom>
          <a:solidFill>
            <a:srgbClr val="C6F432"/>
          </a:solidFill>
          <a:ln w="25400">
            <a:solidFill>
              <a:srgbClr val="0B1B2B"/>
            </a:solidFill>
            <a:prstDash val="solid"/>
          </a:ln>
        </p:spPr>
      </p:sp>
      <p:sp>
        <p:nvSpPr>
          <p:cNvPr id="22" name="Shape 17"/>
          <p:cNvSpPr/>
          <p:nvPr/>
        </p:nvSpPr>
        <p:spPr>
          <a:xfrm>
            <a:off x="5092659" y="2400300"/>
            <a:ext cx="2006559" cy="1143000"/>
          </a:xfrm>
          <a:prstGeom prst="roundRect">
            <a:avLst>
              <a:gd name="adj" fmla="val 10000"/>
            </a:avLst>
          </a:prstGeom>
          <a:solidFill>
            <a:srgbClr val="FFFFFF"/>
          </a:solidFill>
          <a:ln w="12700">
            <a:solidFill>
              <a:srgbClr val="DCE3DA"/>
            </a:solidFill>
            <a:prstDash val="solid"/>
          </a:ln>
        </p:spPr>
      </p:sp>
      <p:pic>
        <p:nvPicPr>
          <p:cNvPr id="23" name="Image 3" descr="Release: Evidence passes the policy: 8,000 USDG to Meera.">    </p:cNvPr>
          <p:cNvPicPr>
            <a:picLocks noChangeAspect="1"/>
          </p:cNvPicPr>
          <p:nvPr/>
        </p:nvPicPr>
        <p:blipFill>
          <a:blip r:embed="rId4"/>
          <a:stretch>
            <a:fillRect/>
          </a:stretch>
        </p:blipFill>
        <p:spPr>
          <a:xfrm>
            <a:off x="5105370" y="2413010"/>
            <a:ext cx="1981230" cy="1117580"/>
          </a:xfrm>
          <a:prstGeom prst="rect">
            <a:avLst/>
          </a:prstGeom>
        </p:spPr>
      </p:pic>
      <p:sp>
        <p:nvSpPr>
          <p:cNvPr id="24" name="Shape 18"/>
          <p:cNvSpPr/>
          <p:nvPr/>
        </p:nvSpPr>
        <p:spPr>
          <a:xfrm>
            <a:off x="5105370" y="3683020"/>
            <a:ext cx="330190" cy="330190"/>
          </a:xfrm>
          <a:prstGeom prst="roundRect">
            <a:avLst>
              <a:gd name="adj" fmla="val 30767"/>
            </a:avLst>
          </a:prstGeom>
          <a:solidFill>
            <a:srgbClr val="C6F432"/>
          </a:solidFill>
          <a:ln/>
        </p:spPr>
      </p:sp>
      <p:sp>
        <p:nvSpPr>
          <p:cNvPr id="25" name="Text 19"/>
          <p:cNvSpPr/>
          <p:nvPr/>
        </p:nvSpPr>
        <p:spPr>
          <a:xfrm>
            <a:off x="5105370" y="3683020"/>
            <a:ext cx="33019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3</a:t>
            </a:r>
            <a:endParaRPr lang="en-US" sz="1400" dirty="0"/>
          </a:p>
        </p:txBody>
      </p:sp>
      <p:sp>
        <p:nvSpPr>
          <p:cNvPr id="26" name="Text 20"/>
          <p:cNvSpPr/>
          <p:nvPr/>
        </p:nvSpPr>
        <p:spPr>
          <a:xfrm>
            <a:off x="5537241" y="3683020"/>
            <a:ext cx="1549359" cy="330190"/>
          </a:xfrm>
          <a:prstGeom prst="rect">
            <a:avLst/>
          </a:prstGeom>
          <a:noFill/>
          <a:ln/>
        </p:spPr>
        <p:txBody>
          <a:bodyPr wrap="square" lIns="0" tIns="0" rIns="0" bIns="0" rtlCol="0" anchor="ctr"/>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Release</a:t>
            </a:r>
            <a:endParaRPr lang="en-US" sz="1600" dirty="0"/>
          </a:p>
        </p:txBody>
      </p:sp>
      <p:sp>
        <p:nvSpPr>
          <p:cNvPr id="27" name="Text 21"/>
          <p:cNvSpPr/>
          <p:nvPr/>
        </p:nvSpPr>
        <p:spPr>
          <a:xfrm>
            <a:off x="5105370" y="4140220"/>
            <a:ext cx="198123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Evidence passes the policy: 8,000 USDG to Meera.</a:t>
            </a:r>
            <a:endParaRPr lang="en-US" sz="1400" dirty="0"/>
          </a:p>
        </p:txBody>
      </p:sp>
      <p:sp>
        <p:nvSpPr>
          <p:cNvPr id="28" name="Shape 22"/>
          <p:cNvSpPr/>
          <p:nvPr/>
        </p:nvSpPr>
        <p:spPr>
          <a:xfrm>
            <a:off x="8178759" y="2070110"/>
            <a:ext cx="177759" cy="177759"/>
          </a:xfrm>
          <a:prstGeom prst="ellipse">
            <a:avLst/>
          </a:prstGeom>
          <a:solidFill>
            <a:srgbClr val="FFFFFF"/>
          </a:solidFill>
          <a:ln w="25400">
            <a:solidFill>
              <a:srgbClr val="0B1B2B"/>
            </a:solidFill>
            <a:prstDash val="solid"/>
          </a:ln>
        </p:spPr>
      </p:sp>
      <p:sp>
        <p:nvSpPr>
          <p:cNvPr id="29" name="Shape 23"/>
          <p:cNvSpPr/>
          <p:nvPr/>
        </p:nvSpPr>
        <p:spPr>
          <a:xfrm>
            <a:off x="7264359" y="2400300"/>
            <a:ext cx="2006559" cy="1143000"/>
          </a:xfrm>
          <a:prstGeom prst="roundRect">
            <a:avLst>
              <a:gd name="adj" fmla="val 10000"/>
            </a:avLst>
          </a:prstGeom>
          <a:solidFill>
            <a:srgbClr val="FFFFFF"/>
          </a:solidFill>
          <a:ln w="12700">
            <a:solidFill>
              <a:srgbClr val="DCE3DA"/>
            </a:solidFill>
            <a:prstDash val="solid"/>
          </a:ln>
        </p:spPr>
      </p:sp>
      <p:pic>
        <p:nvPicPr>
          <p:cNvPr id="30" name="Image 4" descr="Pause, prove: Score 48 pauses it; a Groth16 proof resumes it.">    </p:cNvPr>
          <p:cNvPicPr>
            <a:picLocks noChangeAspect="1"/>
          </p:cNvPicPr>
          <p:nvPr/>
        </p:nvPicPr>
        <p:blipFill>
          <a:blip r:embed="rId5"/>
          <a:stretch>
            <a:fillRect/>
          </a:stretch>
        </p:blipFill>
        <p:spPr>
          <a:xfrm>
            <a:off x="7277070" y="2413010"/>
            <a:ext cx="1981230" cy="1117580"/>
          </a:xfrm>
          <a:prstGeom prst="rect">
            <a:avLst/>
          </a:prstGeom>
        </p:spPr>
      </p:pic>
      <p:sp>
        <p:nvSpPr>
          <p:cNvPr id="31" name="Shape 24"/>
          <p:cNvSpPr/>
          <p:nvPr/>
        </p:nvSpPr>
        <p:spPr>
          <a:xfrm>
            <a:off x="7277070" y="3683020"/>
            <a:ext cx="330190" cy="330190"/>
          </a:xfrm>
          <a:prstGeom prst="roundRect">
            <a:avLst>
              <a:gd name="adj" fmla="val 30767"/>
            </a:avLst>
          </a:prstGeom>
          <a:solidFill>
            <a:srgbClr val="C6F432"/>
          </a:solidFill>
          <a:ln/>
        </p:spPr>
      </p:sp>
      <p:sp>
        <p:nvSpPr>
          <p:cNvPr id="32" name="Text 25"/>
          <p:cNvSpPr/>
          <p:nvPr/>
        </p:nvSpPr>
        <p:spPr>
          <a:xfrm>
            <a:off x="7277070" y="3683020"/>
            <a:ext cx="33019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4</a:t>
            </a:r>
            <a:endParaRPr lang="en-US" sz="1400" dirty="0"/>
          </a:p>
        </p:txBody>
      </p:sp>
      <p:sp>
        <p:nvSpPr>
          <p:cNvPr id="33" name="Text 26"/>
          <p:cNvSpPr/>
          <p:nvPr/>
        </p:nvSpPr>
        <p:spPr>
          <a:xfrm>
            <a:off x="7708941" y="3683020"/>
            <a:ext cx="1549359" cy="330190"/>
          </a:xfrm>
          <a:prstGeom prst="rect">
            <a:avLst/>
          </a:prstGeom>
          <a:noFill/>
          <a:ln/>
        </p:spPr>
        <p:txBody>
          <a:bodyPr wrap="square" lIns="0" tIns="0" rIns="0" bIns="0" rtlCol="0" anchor="ctr"/>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Pause, prove</a:t>
            </a:r>
            <a:endParaRPr lang="en-US" sz="1600" dirty="0"/>
          </a:p>
        </p:txBody>
      </p:sp>
      <p:sp>
        <p:nvSpPr>
          <p:cNvPr id="34" name="Text 27"/>
          <p:cNvSpPr/>
          <p:nvPr/>
        </p:nvSpPr>
        <p:spPr>
          <a:xfrm>
            <a:off x="7277070" y="4140220"/>
            <a:ext cx="198123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Score 48 pauses it; a Groth16 proof resumes it.</a:t>
            </a:r>
            <a:endParaRPr lang="en-US" sz="1400" dirty="0"/>
          </a:p>
        </p:txBody>
      </p:sp>
      <p:sp>
        <p:nvSpPr>
          <p:cNvPr id="35" name="Shape 28"/>
          <p:cNvSpPr/>
          <p:nvPr/>
        </p:nvSpPr>
        <p:spPr>
          <a:xfrm>
            <a:off x="10350459" y="2070110"/>
            <a:ext cx="177759" cy="177759"/>
          </a:xfrm>
          <a:prstGeom prst="ellipse">
            <a:avLst/>
          </a:prstGeom>
          <a:solidFill>
            <a:srgbClr val="FFFFFF"/>
          </a:solidFill>
          <a:ln w="25400">
            <a:solidFill>
              <a:srgbClr val="0B1B2B"/>
            </a:solidFill>
            <a:prstDash val="solid"/>
          </a:ln>
        </p:spPr>
      </p:sp>
      <p:sp>
        <p:nvSpPr>
          <p:cNvPr id="36" name="Shape 29"/>
          <p:cNvSpPr/>
          <p:nvPr/>
        </p:nvSpPr>
        <p:spPr>
          <a:xfrm>
            <a:off x="9436059" y="2400300"/>
            <a:ext cx="2006559" cy="1143000"/>
          </a:xfrm>
          <a:prstGeom prst="roundRect">
            <a:avLst>
              <a:gd name="adj" fmla="val 10000"/>
            </a:avLst>
          </a:prstGeom>
          <a:solidFill>
            <a:srgbClr val="FFFFFF"/>
          </a:solidFill>
          <a:ln w="12700">
            <a:solidFill>
              <a:srgbClr val="DCE3DA"/>
            </a:solidFill>
            <a:prstDash val="solid"/>
          </a:ln>
        </p:spPr>
      </p:sp>
      <p:pic>
        <p:nvPicPr>
          <p:cNvPr id="37" name="Image 5" descr="Settle: One 100,000 USDG payment splits and moves the title.">    </p:cNvPr>
          <p:cNvPicPr>
            <a:picLocks noChangeAspect="1"/>
          </p:cNvPicPr>
          <p:nvPr/>
        </p:nvPicPr>
        <p:blipFill>
          <a:blip r:embed="rId6"/>
          <a:stretch>
            <a:fillRect/>
          </a:stretch>
        </p:blipFill>
        <p:spPr>
          <a:xfrm>
            <a:off x="9448770" y="2413010"/>
            <a:ext cx="1981230" cy="1117580"/>
          </a:xfrm>
          <a:prstGeom prst="rect">
            <a:avLst/>
          </a:prstGeom>
        </p:spPr>
      </p:pic>
      <p:sp>
        <p:nvSpPr>
          <p:cNvPr id="38" name="Shape 30"/>
          <p:cNvSpPr/>
          <p:nvPr/>
        </p:nvSpPr>
        <p:spPr>
          <a:xfrm>
            <a:off x="9448770" y="3683020"/>
            <a:ext cx="330190" cy="330190"/>
          </a:xfrm>
          <a:prstGeom prst="roundRect">
            <a:avLst>
              <a:gd name="adj" fmla="val 30767"/>
            </a:avLst>
          </a:prstGeom>
          <a:solidFill>
            <a:srgbClr val="C6F432"/>
          </a:solidFill>
          <a:ln/>
        </p:spPr>
      </p:sp>
      <p:sp>
        <p:nvSpPr>
          <p:cNvPr id="39" name="Text 31"/>
          <p:cNvSpPr/>
          <p:nvPr/>
        </p:nvSpPr>
        <p:spPr>
          <a:xfrm>
            <a:off x="9448770" y="3683020"/>
            <a:ext cx="33019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5</a:t>
            </a:r>
            <a:endParaRPr lang="en-US" sz="1400" dirty="0"/>
          </a:p>
        </p:txBody>
      </p:sp>
      <p:sp>
        <p:nvSpPr>
          <p:cNvPr id="40" name="Text 32"/>
          <p:cNvSpPr/>
          <p:nvPr/>
        </p:nvSpPr>
        <p:spPr>
          <a:xfrm>
            <a:off x="9880641" y="3683020"/>
            <a:ext cx="1549359" cy="330190"/>
          </a:xfrm>
          <a:prstGeom prst="rect">
            <a:avLst/>
          </a:prstGeom>
          <a:noFill/>
          <a:ln/>
        </p:spPr>
        <p:txBody>
          <a:bodyPr wrap="square" lIns="0" tIns="0" rIns="0" bIns="0" rtlCol="0" anchor="ctr"/>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Settle</a:t>
            </a:r>
            <a:endParaRPr lang="en-US" sz="1600" dirty="0"/>
          </a:p>
        </p:txBody>
      </p:sp>
      <p:sp>
        <p:nvSpPr>
          <p:cNvPr id="41" name="Text 33"/>
          <p:cNvSpPr/>
          <p:nvPr/>
        </p:nvSpPr>
        <p:spPr>
          <a:xfrm>
            <a:off x="9448770" y="4140220"/>
            <a:ext cx="198123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One 100,000 USDG payment splits and moves the title.</a:t>
            </a:r>
            <a:endParaRPr lang="en-US" sz="1400" dirty="0"/>
          </a:p>
        </p:txBody>
      </p:sp>
      <p:sp>
        <p:nvSpPr>
          <p:cNvPr id="42" name="Text 34"/>
          <p:cNvSpPr/>
          <p:nvPr/>
        </p:nvSpPr>
        <p:spPr>
          <a:xfrm>
            <a:off x="761970" y="5460980"/>
            <a:ext cx="10668030" cy="279441"/>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Reference numbers: 100,000 USDG invoice, 40,000 USDG facility, 3% fee.</a:t>
            </a:r>
            <a:endParaRPr lang="en-US" sz="1400" dirty="0"/>
          </a:p>
        </p:txBody>
      </p:sp>
      <p:sp>
        <p:nvSpPr>
          <p:cNvPr id="43" name="Text 35"/>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createFacility · depositCapital · commitEpoch · evaluateAndReleaseMilestone · pauseFinancing · resumeWithProof · settle (contracts v3, 3 Oct 2026)</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07 · SAFETY NETS</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BUILT INTO THE CONTRACTS</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Safety nets are part of the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protocol</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49259" y="2082820"/>
            <a:ext cx="3454420" cy="1955810"/>
          </a:xfrm>
          <a:prstGeom prst="roundRect">
            <a:avLst>
              <a:gd name="adj" fmla="val 5844"/>
            </a:avLst>
          </a:prstGeom>
          <a:solidFill>
            <a:srgbClr val="FFFFFF"/>
          </a:solidFill>
          <a:ln w="12700">
            <a:solidFill>
              <a:srgbClr val="DCE3DA"/>
            </a:solidFill>
            <a:prstDash val="solid"/>
          </a:ln>
        </p:spPr>
      </p:sp>
      <p:pic>
        <p:nvPicPr>
          <p:cNvPr id="7" name="Image 1" descr="Title moves with money: The carrier's ERC-721 bill of lading leaves escrow inside the buyer's payment.">    </p:cNvPr>
          <p:cNvPicPr>
            <a:picLocks noChangeAspect="1"/>
          </p:cNvPicPr>
          <p:nvPr/>
        </p:nvPicPr>
        <p:blipFill>
          <a:blip r:embed="rId2"/>
          <a:stretch>
            <a:fillRect/>
          </a:stretch>
        </p:blipFill>
        <p:spPr>
          <a:xfrm>
            <a:off x="761970" y="2095530"/>
            <a:ext cx="3429000" cy="1930390"/>
          </a:xfrm>
          <a:prstGeom prst="rect">
            <a:avLst/>
          </a:prstGeom>
        </p:spPr>
      </p:pic>
      <p:sp>
        <p:nvSpPr>
          <p:cNvPr id="8" name="Text 4"/>
          <p:cNvSpPr/>
          <p:nvPr/>
        </p:nvSpPr>
        <p:spPr>
          <a:xfrm>
            <a:off x="761970" y="4216390"/>
            <a:ext cx="342900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Title moves with money</a:t>
            </a:r>
            <a:endParaRPr lang="en-US" sz="1800" dirty="0"/>
          </a:p>
        </p:txBody>
      </p:sp>
      <p:sp>
        <p:nvSpPr>
          <p:cNvPr id="9" name="Text 5"/>
          <p:cNvSpPr/>
          <p:nvPr/>
        </p:nvSpPr>
        <p:spPr>
          <a:xfrm>
            <a:off x="761970" y="4610130"/>
            <a:ext cx="342900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carrier's ERC-721 bill of lading leaves escrow inside the buyer's payment.</a:t>
            </a:r>
            <a:endParaRPr lang="en-US" sz="1400" dirty="0"/>
          </a:p>
        </p:txBody>
      </p:sp>
      <p:sp>
        <p:nvSpPr>
          <p:cNvPr id="10" name="Shape 6"/>
          <p:cNvSpPr/>
          <p:nvPr/>
        </p:nvSpPr>
        <p:spPr>
          <a:xfrm>
            <a:off x="4368820" y="2082820"/>
            <a:ext cx="3454420" cy="1955810"/>
          </a:xfrm>
          <a:prstGeom prst="roundRect">
            <a:avLst>
              <a:gd name="adj" fmla="val 5844"/>
            </a:avLst>
          </a:prstGeom>
          <a:solidFill>
            <a:srgbClr val="FFFFFF"/>
          </a:solidFill>
          <a:ln w="12700">
            <a:solidFill>
              <a:srgbClr val="DCE3DA"/>
            </a:solidFill>
            <a:prstDash val="solid"/>
          </a:ln>
        </p:spPr>
      </p:sp>
      <p:pic>
        <p:nvPicPr>
          <p:cNvPr id="11" name="Image 2" descr="Automatic recovery: A proof is prepared once a probe has eight fresh in-band readings. The exporter signs once.">    </p:cNvPr>
          <p:cNvPicPr>
            <a:picLocks noChangeAspect="1"/>
          </p:cNvPicPr>
          <p:nvPr/>
        </p:nvPicPr>
        <p:blipFill>
          <a:blip r:embed="rId3"/>
          <a:stretch>
            <a:fillRect/>
          </a:stretch>
        </p:blipFill>
        <p:spPr>
          <a:xfrm>
            <a:off x="4381530" y="2095530"/>
            <a:ext cx="3429000" cy="1930390"/>
          </a:xfrm>
          <a:prstGeom prst="rect">
            <a:avLst/>
          </a:prstGeom>
        </p:spPr>
      </p:pic>
      <p:sp>
        <p:nvSpPr>
          <p:cNvPr id="12" name="Text 7"/>
          <p:cNvSpPr/>
          <p:nvPr/>
        </p:nvSpPr>
        <p:spPr>
          <a:xfrm>
            <a:off x="4381530" y="4216390"/>
            <a:ext cx="342900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Automatic recovery</a:t>
            </a:r>
            <a:endParaRPr lang="en-US" sz="1800" dirty="0"/>
          </a:p>
        </p:txBody>
      </p:sp>
      <p:sp>
        <p:nvSpPr>
          <p:cNvPr id="13" name="Text 8"/>
          <p:cNvSpPr/>
          <p:nvPr/>
        </p:nvSpPr>
        <p:spPr>
          <a:xfrm>
            <a:off x="4381530" y="4610130"/>
            <a:ext cx="342900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 proof is prepared once a probe has eight fresh in-band readings. The exporter signs once.</a:t>
            </a:r>
            <a:endParaRPr lang="en-US" sz="1400" dirty="0"/>
          </a:p>
        </p:txBody>
      </p:sp>
      <p:sp>
        <p:nvSpPr>
          <p:cNvPr id="14" name="Shape 9"/>
          <p:cNvSpPr/>
          <p:nvPr/>
        </p:nvSpPr>
        <p:spPr>
          <a:xfrm>
            <a:off x="7988290" y="2082820"/>
            <a:ext cx="3454420" cy="1955810"/>
          </a:xfrm>
          <a:prstGeom prst="roundRect">
            <a:avLst>
              <a:gd name="adj" fmla="val 5844"/>
            </a:avLst>
          </a:prstGeom>
          <a:solidFill>
            <a:srgbClr val="FFFFFF"/>
          </a:solidFill>
          <a:ln w="12700">
            <a:solidFill>
              <a:srgbClr val="DCE3DA"/>
            </a:solidFill>
            <a:prstDash val="solid"/>
          </a:ln>
        </p:spPr>
      </p:sp>
      <p:pic>
        <p:nvPicPr>
          <p:cNvPr id="15" name="Image 3" descr="Parametric cover: Pays out after N failed epochs in a row, proven from the commit order.">    </p:cNvPr>
          <p:cNvPicPr>
            <a:picLocks noChangeAspect="1"/>
          </p:cNvPicPr>
          <p:nvPr/>
        </p:nvPicPr>
        <p:blipFill>
          <a:blip r:embed="rId4"/>
          <a:stretch>
            <a:fillRect/>
          </a:stretch>
        </p:blipFill>
        <p:spPr>
          <a:xfrm>
            <a:off x="8001000" y="2095530"/>
            <a:ext cx="3429000" cy="1930390"/>
          </a:xfrm>
          <a:prstGeom prst="rect">
            <a:avLst/>
          </a:prstGeom>
        </p:spPr>
      </p:pic>
      <p:sp>
        <p:nvSpPr>
          <p:cNvPr id="16" name="Text 10"/>
          <p:cNvSpPr/>
          <p:nvPr/>
        </p:nvSpPr>
        <p:spPr>
          <a:xfrm>
            <a:off x="8001000" y="4216390"/>
            <a:ext cx="342900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Parametric cover</a:t>
            </a:r>
            <a:endParaRPr lang="en-US" sz="1800" dirty="0"/>
          </a:p>
        </p:txBody>
      </p:sp>
      <p:sp>
        <p:nvSpPr>
          <p:cNvPr id="17" name="Text 11"/>
          <p:cNvSpPr/>
          <p:nvPr/>
        </p:nvSpPr>
        <p:spPr>
          <a:xfrm>
            <a:off x="8001000" y="4610130"/>
            <a:ext cx="342900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Pays out after N failed epochs in a row, proven from the commit order.</a:t>
            </a:r>
            <a:endParaRPr lang="en-US" sz="1400" dirty="0"/>
          </a:p>
        </p:txBody>
      </p:sp>
      <p:sp>
        <p:nvSpPr>
          <p:cNvPr id="18" name="Text 12"/>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Disputes go to an arbiter role that can never release money · README "Under the hood" · docs/architecture.md</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08 · THE PRODUCT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LIVE AT CARGOFLOW.ADORANTO737.WORKERS.DEV</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 product each party can use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today</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49259" y="2082820"/>
            <a:ext cx="5232380" cy="2952780"/>
          </a:xfrm>
          <a:prstGeom prst="roundRect">
            <a:avLst>
              <a:gd name="adj" fmla="val 3871"/>
            </a:avLst>
          </a:prstGeom>
          <a:solidFill>
            <a:srgbClr val="FFFFFF"/>
          </a:solidFill>
          <a:ln w="12700">
            <a:solidFill>
              <a:srgbClr val="DCE3DA"/>
            </a:solidFill>
            <a:prstDash val="solid"/>
          </a:ln>
        </p:spPr>
      </p:sp>
      <p:pic>
        <p:nvPicPr>
          <p:cNvPr id="7" name="Image 1" descr="Live dashboard of a settled shipment: invoice 30 USDG, financing 20, 5 of 5 milestones released, evidence score 100.">    </p:cNvPr>
          <p:cNvPicPr>
            <a:picLocks noChangeAspect="1"/>
          </p:cNvPicPr>
          <p:nvPr/>
        </p:nvPicPr>
        <p:blipFill>
          <a:blip r:embed="rId2"/>
          <a:stretch>
            <a:fillRect/>
          </a:stretch>
        </p:blipFill>
        <p:spPr>
          <a:xfrm>
            <a:off x="761970" y="2095530"/>
            <a:ext cx="5206959" cy="2927360"/>
          </a:xfrm>
          <a:prstGeom prst="rect">
            <a:avLst/>
          </a:prstGeom>
        </p:spPr>
      </p:pic>
      <p:sp>
        <p:nvSpPr>
          <p:cNvPr id="8" name="Shape 4"/>
          <p:cNvSpPr/>
          <p:nvPr/>
        </p:nvSpPr>
        <p:spPr>
          <a:xfrm>
            <a:off x="6210330" y="2082820"/>
            <a:ext cx="5232380" cy="2952780"/>
          </a:xfrm>
          <a:prstGeom prst="roundRect">
            <a:avLst>
              <a:gd name="adj" fmla="val 3871"/>
            </a:avLst>
          </a:prstGeom>
          <a:solidFill>
            <a:srgbClr val="FFFFFF"/>
          </a:solidFill>
          <a:ln w="12700">
            <a:solidFill>
              <a:srgbClr val="DCE3DA"/>
            </a:solidFill>
            <a:prstDash val="solid"/>
          </a:ln>
        </p:spPr>
      </p:sp>
      <p:pic>
        <p:nvPicPr>
          <p:cNvPr id="9" name="Image 2" descr="Exporter wizard on the cold-chain policy step with the Pharma 2 to 8 °C template.">    </p:cNvPr>
          <p:cNvPicPr>
            <a:picLocks noChangeAspect="1"/>
          </p:cNvPicPr>
          <p:nvPr/>
        </p:nvPicPr>
        <p:blipFill>
          <a:blip r:embed="rId3"/>
          <a:stretch>
            <a:fillRect/>
          </a:stretch>
        </p:blipFill>
        <p:spPr>
          <a:xfrm>
            <a:off x="6223041" y="2095530"/>
            <a:ext cx="5206959" cy="2927360"/>
          </a:xfrm>
          <a:prstGeom prst="rect">
            <a:avLst/>
          </a:prstGeom>
        </p:spPr>
      </p:pic>
      <p:sp>
        <p:nvSpPr>
          <p:cNvPr id="10" name="Text 5"/>
          <p:cNvSpPr/>
          <p:nvPr/>
        </p:nvSpPr>
        <p:spPr>
          <a:xfrm>
            <a:off x="761970" y="5181630"/>
            <a:ext cx="5206959" cy="508041"/>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Shipment dashboard: settled, five of five milestones released.</a:t>
            </a:r>
            <a:endParaRPr lang="en-US" sz="1400" dirty="0"/>
          </a:p>
        </p:txBody>
      </p:sp>
      <p:sp>
        <p:nvSpPr>
          <p:cNvPr id="11" name="Text 6"/>
          <p:cNvSpPr/>
          <p:nvPr/>
        </p:nvSpPr>
        <p:spPr>
          <a:xfrm>
            <a:off x="6223041" y="5181630"/>
            <a:ext cx="5206959" cy="508041"/>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Exporter wizard: the Pharma 2 to 8 °C template fills the policy.</a:t>
            </a:r>
            <a:endParaRPr lang="en-US" sz="1400" dirty="0"/>
          </a:p>
        </p:txBody>
      </p:sp>
      <p:sp>
        <p:nvSpPr>
          <p:cNvPr id="12" name="Text 7"/>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Pages: /track, /exporter, /financier, /buyer, /market, /ebl, /arbiter, /shipments, /developers, /docs, /deployments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4" invalidUrl="" action="" tgtFrame="" tooltip="https://cargoflow.adoranto737.workers.dev" history="1" highlightClick="0" endSnd="0">
                  <a:extLst>
                    <a:ext uri="{A12FA001-AC4F-418D-AE19-62706E023703}">
                      <ahyp:hlinkClr xmlns:ahyp="http://schemas.microsoft.com/office/drawing/2018/hyperlinkcolor" val="tx"/>
                    </a:ext>
                  </a:extLst>
                </a:hlinkClick>
              </a:rPr>
              <a:t>open the live app</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09 · THE PRODUCT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EVERY PARTY, ITS OWN SESSION</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Fund it, pay it,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ask Claude</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 about it.</a:t>
            </a:r>
            <a:endParaRPr lang="en-US" sz="3800" dirty="0"/>
          </a:p>
        </p:txBody>
      </p:sp>
      <p:sp>
        <p:nvSpPr>
          <p:cNvPr id="6" name="Shape 3"/>
          <p:cNvSpPr/>
          <p:nvPr/>
        </p:nvSpPr>
        <p:spPr>
          <a:xfrm>
            <a:off x="749259" y="2082820"/>
            <a:ext cx="3454420" cy="2438430"/>
          </a:xfrm>
          <a:prstGeom prst="roundRect">
            <a:avLst>
              <a:gd name="adj" fmla="val 4687"/>
            </a:avLst>
          </a:prstGeom>
          <a:solidFill>
            <a:srgbClr val="FFFFFF"/>
          </a:solidFill>
          <a:ln w="12700">
            <a:solidFill>
              <a:srgbClr val="DCE3DA"/>
            </a:solidFill>
            <a:prstDash val="solid"/>
          </a:ln>
        </p:spPr>
      </p:sp>
      <p:pic>
        <p:nvPicPr>
          <p:cNvPr id="7" name="Image 1" descr="Financier portal: portfolio of five facilities, exposure by status and a deposit button per facility.">    </p:cNvPr>
          <p:cNvPicPr>
            <a:picLocks noChangeAspect="1"/>
          </p:cNvPicPr>
          <p:nvPr/>
        </p:nvPicPr>
        <p:blipFill>
          <a:blip r:embed="rId2"/>
          <a:stretch>
            <a:fillRect/>
          </a:stretch>
        </p:blipFill>
        <p:spPr>
          <a:xfrm>
            <a:off x="761970" y="2095530"/>
            <a:ext cx="3429000" cy="2413010"/>
          </a:xfrm>
          <a:prstGeom prst="rect">
            <a:avLst/>
          </a:prstGeom>
        </p:spPr>
      </p:pic>
      <p:sp>
        <p:nvSpPr>
          <p:cNvPr id="8" name="Shape 4"/>
          <p:cNvSpPr/>
          <p:nvPr/>
        </p:nvSpPr>
        <p:spPr>
          <a:xfrm>
            <a:off x="4368820" y="2082820"/>
            <a:ext cx="3454420" cy="2438430"/>
          </a:xfrm>
          <a:prstGeom prst="roundRect">
            <a:avLst>
              <a:gd name="adj" fmla="val 4687"/>
            </a:avLst>
          </a:prstGeom>
          <a:solidFill>
            <a:srgbClr val="FFFFFF"/>
          </a:solidFill>
          <a:ln w="12700">
            <a:solidFill>
              <a:srgbClr val="DCE3DA"/>
            </a:solidFill>
            <a:prstDash val="solid"/>
          </a:ln>
        </p:spPr>
      </p:sp>
      <p:pic>
        <p:nvPicPr>
          <p:cNvPr id="9" name="Image 2" descr="Wei Lin signs in with a passkey, confirms delivery, approves and pays; the shipment is settled.">    </p:cNvPr>
          <p:cNvPicPr>
            <a:picLocks noChangeAspect="1"/>
          </p:cNvPicPr>
          <p:nvPr/>
        </p:nvPicPr>
        <p:blipFill>
          <a:blip r:embed="rId3"/>
          <a:stretch>
            <a:fillRect/>
          </a:stretch>
        </p:blipFill>
        <p:spPr>
          <a:xfrm>
            <a:off x="4381530" y="2095530"/>
            <a:ext cx="3429000" cy="2413010"/>
          </a:xfrm>
          <a:prstGeom prst="rect">
            <a:avLst/>
          </a:prstGeom>
        </p:spPr>
      </p:pic>
      <p:sp>
        <p:nvSpPr>
          <p:cNvPr id="10" name="Shape 5"/>
          <p:cNvSpPr/>
          <p:nvPr/>
        </p:nvSpPr>
        <p:spPr>
          <a:xfrm>
            <a:off x="7988290" y="2082820"/>
            <a:ext cx="3454420" cy="2438430"/>
          </a:xfrm>
          <a:prstGeom prst="roundRect">
            <a:avLst>
              <a:gd name="adj" fmla="val 4687"/>
            </a:avLst>
          </a:prstGeom>
          <a:solidFill>
            <a:srgbClr val="FFFFFF"/>
          </a:solidFill>
          <a:ln w="12700">
            <a:solidFill>
              <a:srgbClr val="DCE3DA"/>
            </a:solidFill>
            <a:prstDash val="solid"/>
          </a:ln>
        </p:spPr>
      </p:sp>
      <p:pic>
        <p:nvPicPr>
          <p:cNvPr id="11" name="Image 3" descr="claude.ai answering from the CargoFlow connector: fleet risk and why a shipment paused (score 48, conflict 74.8%).">    </p:cNvPr>
          <p:cNvPicPr>
            <a:picLocks noChangeAspect="1"/>
          </p:cNvPicPr>
          <p:nvPr/>
        </p:nvPicPr>
        <p:blipFill>
          <a:blip r:embed="rId4"/>
          <a:stretch>
            <a:fillRect/>
          </a:stretch>
        </p:blipFill>
        <p:spPr>
          <a:xfrm>
            <a:off x="8001000" y="2095530"/>
            <a:ext cx="3429000" cy="2413010"/>
          </a:xfrm>
          <a:prstGeom prst="rect">
            <a:avLst/>
          </a:prstGeom>
        </p:spPr>
      </p:pic>
      <p:sp>
        <p:nvSpPr>
          <p:cNvPr id="12" name="Text 6"/>
          <p:cNvSpPr/>
          <p:nvPr/>
        </p:nvSpPr>
        <p:spPr>
          <a:xfrm>
            <a:off x="761970" y="4660880"/>
            <a:ext cx="3429000" cy="76197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Financier: portfolio, exposure and one-click deposits.</a:t>
            </a:r>
            <a:endParaRPr lang="en-US" sz="1400" dirty="0"/>
          </a:p>
        </p:txBody>
      </p:sp>
      <p:sp>
        <p:nvSpPr>
          <p:cNvPr id="13" name="Text 7"/>
          <p:cNvSpPr/>
          <p:nvPr/>
        </p:nvSpPr>
        <p:spPr>
          <a:xfrm>
            <a:off x="4381530" y="4660880"/>
            <a:ext cx="3429000" cy="76197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Buyer: confirms delivery and pays with a passkey.</a:t>
            </a:r>
            <a:endParaRPr lang="en-US" sz="1400" dirty="0"/>
          </a:p>
        </p:txBody>
      </p:sp>
      <p:sp>
        <p:nvSpPr>
          <p:cNvPr id="14" name="Text 8"/>
          <p:cNvSpPr/>
          <p:nvPr/>
        </p:nvSpPr>
        <p:spPr>
          <a:xfrm>
            <a:off x="8001000" y="4660880"/>
            <a:ext cx="3429000" cy="76197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claude.ai: 25 tools through remote MCP. Claude never holds a key.</a:t>
            </a:r>
            <a:endParaRPr lang="en-US" sz="1400" dirty="0"/>
          </a:p>
        </p:txBody>
      </p:sp>
      <p:sp>
        <p:nvSpPr>
          <p:cNvPr id="15" name="Text 9"/>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Remote MCP server: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5" invalidUrl="" action="" tgtFrame="" tooltip="https://cargoflow-mcp.adoranto737.workers.dev/mcp" history="1" highlightClick="0" endSnd="0">
                  <a:extLst>
                    <a:ext uri="{A12FA001-AC4F-418D-AE19-62706E023703}">
                      <ahyp:hlinkClr xmlns:ahyp="http://schemas.microsoft.com/office/drawing/2018/hyperlinkcolor" val="tx"/>
                    </a:ext>
                  </a:extLst>
                </a:hlinkClick>
              </a:rPr>
              <a:t>cargoflow-mcp.adoranto737.workers.dev/mcp</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every write is signed by the party in its own wallet or passkey</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10 · ALERTS</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ALERTS</a:t>
            </a:r>
            <a:endParaRPr lang="en-US" sz="1200" dirty="0"/>
          </a:p>
        </p:txBody>
      </p:sp>
      <p:sp>
        <p:nvSpPr>
          <p:cNvPr id="5" name="Text 2"/>
          <p:cNvSpPr/>
          <p:nvPr/>
        </p:nvSpPr>
        <p:spPr>
          <a:xfrm>
            <a:off x="761970" y="1219170"/>
            <a:ext cx="4699010" cy="158749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Alerts on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Telegram</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 email, Slack and webhooks.</a:t>
            </a:r>
            <a:endParaRPr lang="en-US" sz="3800" dirty="0"/>
          </a:p>
        </p:txBody>
      </p:sp>
      <p:sp>
        <p:nvSpPr>
          <p:cNvPr id="6" name="Text 3"/>
          <p:cNvSpPr/>
          <p:nvPr/>
        </p:nvSpPr>
        <p:spPr>
          <a:xfrm>
            <a:off x="761970" y="2984510"/>
            <a:ext cx="4444990" cy="2095530"/>
          </a:xfrm>
          <a:prstGeom prst="rect">
            <a:avLst/>
          </a:prstGeom>
          <a:noFill/>
          <a:ln/>
        </p:spPr>
        <p:txBody>
          <a:bodyPr wrap="square" lIns="0" tIns="0" rIns="0" bIns="0" rtlCol="0" anchor="t"/>
          <a:lstStyle/>
          <a:p>
            <a:pPr algn="l" indent="0" marL="0">
              <a:lnSpc>
                <a:spcPts val="2100"/>
              </a:lnSpc>
              <a:buNone/>
            </a:pPr>
            <a:r>
              <a:rPr lang="en-US" sz="1500" dirty="0">
                <a:solidFill>
                  <a:srgbClr val="13293D"/>
                </a:solidFill>
                <a:latin typeface="Inter" pitchFamily="34" charset="0"/>
                <a:ea typeface="Inter" pitchFamily="34" charset="-122"/>
                <a:cs typeface="Inter" pitchFamily="34" charset="-120"/>
              </a:rPr>
              <a:t>Recorded on a real phone during a live testnet run. RELEASED and PAUSED arrive within seconds of the chain events; RECOVERY_READY opens the recovery card, ready to sign.</a:t>
            </a:r>
            <a:endParaRPr lang="en-US" sz="1500" dirty="0"/>
          </a:p>
        </p:txBody>
      </p:sp>
      <p:sp>
        <p:nvSpPr>
          <p:cNvPr id="7" name="Text 4"/>
          <p:cNvSpPr/>
          <p:nvPr/>
        </p:nvSpPr>
        <p:spPr>
          <a:xfrm>
            <a:off x="761970" y="5270510"/>
            <a:ext cx="4444990" cy="279441"/>
          </a:xfrm>
          <a:prstGeom prst="rect">
            <a:avLst/>
          </a:prstGeom>
          <a:noFill/>
          <a:ln/>
        </p:spPr>
        <p:txBody>
          <a:bodyPr wrap="square" lIns="0" tIns="0" rIns="0" bIns="0" rtlCol="0" anchor="t"/>
          <a:lstStyle/>
          <a:p>
            <a:pPr algn="l" indent="0" marL="0">
              <a:lnSpc>
                <a:spcPts val="2100"/>
              </a:lnSpc>
              <a:buNone/>
            </a:pPr>
            <a:r>
              <a:rPr lang="en-US" sz="1500" b="1" dirty="0">
                <a:solidFill>
                  <a:srgbClr val="13293D"/>
                </a:solidFill>
                <a:latin typeface="Inter" pitchFamily="34" charset="0"/>
                <a:ea typeface="Inter" pitchFamily="34" charset="-122"/>
                <a:cs typeface="Inter" pitchFamily="34" charset="-120"/>
              </a:rPr>
              <a:t>Bot: </a:t>
            </a:r>
            <a:pPr algn="l" indent="0" marL="0">
              <a:lnSpc>
                <a:spcPts val="2100"/>
              </a:lnSpc>
              <a:buNone/>
            </a:pPr>
            <a:r>
              <a:rPr lang="en-US" sz="1500" b="1" u="sng" dirty="0">
                <a:solidFill>
                  <a:srgbClr val="13293D"/>
                </a:solidFill>
                <a:latin typeface="Inter" pitchFamily="34" charset="0"/>
                <a:ea typeface="Inter" pitchFamily="34" charset="-122"/>
                <a:cs typeface="Inter" pitchFamily="34" charset="-120"/>
                <a:hlinkClick r:id="rId2" invalidUrl="" action="" tgtFrame="" tooltip="https://t.me/Cargo_FlowBot" history="1" highlightClick="0" endSnd="0">
                  <a:extLst>
                    <a:ext uri="{A12FA001-AC4F-418D-AE19-62706E023703}">
                      <ahyp:hlinkClr xmlns:ahyp="http://schemas.microsoft.com/office/drawing/2018/hyperlinkcolor" val="tx"/>
                    </a:ext>
                  </a:extLst>
                </a:hlinkClick>
              </a:rPr>
              <a:t>@Cargo_FlowBot</a:t>
            </a:r>
            <a:endParaRPr lang="en-US" sz="1500" dirty="0"/>
          </a:p>
        </p:txBody>
      </p:sp>
      <p:sp>
        <p:nvSpPr>
          <p:cNvPr id="8" name="Shape 5"/>
          <p:cNvSpPr/>
          <p:nvPr/>
        </p:nvSpPr>
        <p:spPr>
          <a:xfrm>
            <a:off x="5575280" y="1206459"/>
            <a:ext cx="1422441" cy="3130540"/>
          </a:xfrm>
          <a:prstGeom prst="roundRect">
            <a:avLst>
              <a:gd name="adj" fmla="val 9823"/>
            </a:avLst>
          </a:prstGeom>
          <a:solidFill>
            <a:srgbClr val="FFFFFF"/>
          </a:solidFill>
          <a:ln w="12700">
            <a:solidFill>
              <a:srgbClr val="DCE3DA"/>
            </a:solidFill>
            <a:prstDash val="solid"/>
          </a:ln>
        </p:spPr>
      </p:sp>
      <p:pic>
        <p:nvPicPr>
          <p:cNvPr id="9" name="Image 1" descr="Telegram: the bot confirms alerts are on for shipment CF-LIVE-1791103821739.">    </p:cNvPr>
          <p:cNvPicPr>
            <a:picLocks noChangeAspect="1"/>
          </p:cNvPicPr>
          <p:nvPr/>
        </p:nvPicPr>
        <p:blipFill>
          <a:blip r:embed="rId3"/>
          <a:stretch>
            <a:fillRect/>
          </a:stretch>
        </p:blipFill>
        <p:spPr>
          <a:xfrm>
            <a:off x="5587990" y="1219170"/>
            <a:ext cx="1397020" cy="3105120"/>
          </a:xfrm>
          <a:prstGeom prst="rect">
            <a:avLst/>
          </a:prstGeom>
        </p:spPr>
      </p:pic>
      <p:sp>
        <p:nvSpPr>
          <p:cNvPr id="10" name="Text 6"/>
          <p:cNvSpPr/>
          <p:nvPr/>
        </p:nvSpPr>
        <p:spPr>
          <a:xfrm>
            <a:off x="5587990" y="4457700"/>
            <a:ext cx="1397020" cy="508041"/>
          </a:xfrm>
          <a:prstGeom prst="rect">
            <a:avLst/>
          </a:prstGeom>
          <a:noFill/>
          <a:ln/>
        </p:spPr>
        <p:txBody>
          <a:bodyPr wrap="square" lIns="0" tIns="0" rIns="0" bIns="0" rtlCol="0" anchor="t"/>
          <a:lstStyle/>
          <a:p>
            <a:pPr algn="ctr" indent="0" marL="0">
              <a:lnSpc>
                <a:spcPts val="1890"/>
              </a:lnSpc>
              <a:buNone/>
            </a:pPr>
            <a:r>
              <a:rPr lang="en-US" sz="1400" dirty="0">
                <a:solidFill>
                  <a:srgbClr val="5B6B7B"/>
                </a:solidFill>
                <a:latin typeface="Inter" pitchFamily="34" charset="0"/>
                <a:ea typeface="Inter" pitchFamily="34" charset="-122"/>
                <a:cs typeface="Inter" pitchFamily="34" charset="-120"/>
              </a:rPr>
              <a:t>Alerts on</a:t>
            </a:r>
            <a:endParaRPr lang="en-US" sz="1400" dirty="0"/>
          </a:p>
        </p:txBody>
      </p:sp>
      <p:sp>
        <p:nvSpPr>
          <p:cNvPr id="11" name="Shape 7"/>
          <p:cNvSpPr/>
          <p:nvPr/>
        </p:nvSpPr>
        <p:spPr>
          <a:xfrm>
            <a:off x="7048470" y="1206459"/>
            <a:ext cx="1422441" cy="3130540"/>
          </a:xfrm>
          <a:prstGeom prst="roundRect">
            <a:avLst>
              <a:gd name="adj" fmla="val 9823"/>
            </a:avLst>
          </a:prstGeom>
          <a:solidFill>
            <a:srgbClr val="FFFFFF"/>
          </a:solidFill>
          <a:ln w="12700">
            <a:solidFill>
              <a:srgbClr val="DCE3DA"/>
            </a:solidFill>
            <a:prstDash val="solid"/>
          </a:ln>
        </p:spPr>
      </p:sp>
      <p:pic>
        <p:nvPicPr>
          <p:cNvPr id="12" name="Image 2" descr="Telegram: two RELEASED alerts and a PAUSED alert, each with status, transaction hash and shipment id.">    </p:cNvPr>
          <p:cNvPicPr>
            <a:picLocks noChangeAspect="1"/>
          </p:cNvPicPr>
          <p:nvPr/>
        </p:nvPicPr>
        <p:blipFill>
          <a:blip r:embed="rId4"/>
          <a:stretch>
            <a:fillRect/>
          </a:stretch>
        </p:blipFill>
        <p:spPr>
          <a:xfrm>
            <a:off x="7061180" y="1219170"/>
            <a:ext cx="1397020" cy="3105120"/>
          </a:xfrm>
          <a:prstGeom prst="rect">
            <a:avLst/>
          </a:prstGeom>
        </p:spPr>
      </p:pic>
      <p:sp>
        <p:nvSpPr>
          <p:cNvPr id="13" name="Text 8"/>
          <p:cNvSpPr/>
          <p:nvPr/>
        </p:nvSpPr>
        <p:spPr>
          <a:xfrm>
            <a:off x="7061180" y="4457700"/>
            <a:ext cx="1397020" cy="508041"/>
          </a:xfrm>
          <a:prstGeom prst="rect">
            <a:avLst/>
          </a:prstGeom>
          <a:noFill/>
          <a:ln/>
        </p:spPr>
        <p:txBody>
          <a:bodyPr wrap="square" lIns="0" tIns="0" rIns="0" bIns="0" rtlCol="0" anchor="t"/>
          <a:lstStyle/>
          <a:p>
            <a:pPr algn="ctr" indent="0" marL="0">
              <a:lnSpc>
                <a:spcPts val="1890"/>
              </a:lnSpc>
              <a:buNone/>
            </a:pPr>
            <a:r>
              <a:rPr lang="en-US" sz="1400" dirty="0">
                <a:solidFill>
                  <a:srgbClr val="5B6B7B"/>
                </a:solidFill>
                <a:latin typeface="Inter" pitchFamily="34" charset="0"/>
                <a:ea typeface="Inter" pitchFamily="34" charset="-122"/>
                <a:cs typeface="Inter" pitchFamily="34" charset="-120"/>
              </a:rPr>
              <a:t>Released, paused</a:t>
            </a:r>
            <a:endParaRPr lang="en-US" sz="1400" dirty="0"/>
          </a:p>
        </p:txBody>
      </p:sp>
      <p:sp>
        <p:nvSpPr>
          <p:cNvPr id="14" name="Shape 9"/>
          <p:cNvSpPr/>
          <p:nvPr/>
        </p:nvSpPr>
        <p:spPr>
          <a:xfrm>
            <a:off x="8521659" y="1206459"/>
            <a:ext cx="1422441" cy="3130540"/>
          </a:xfrm>
          <a:prstGeom prst="roundRect">
            <a:avLst>
              <a:gd name="adj" fmla="val 9823"/>
            </a:avLst>
          </a:prstGeom>
          <a:solidFill>
            <a:srgbClr val="FFFFFF"/>
          </a:solidFill>
          <a:ln w="12700">
            <a:solidFill>
              <a:srgbClr val="DCE3DA"/>
            </a:solidFill>
            <a:prstDash val="solid"/>
          </a:ln>
        </p:spPr>
      </p:sp>
      <p:pic>
        <p:nvPicPr>
          <p:cNvPr id="15" name="Image 3" descr="Telegram: RECOVERY_READY, a zero-knowledge recovery is ready to review and sign.">    </p:cNvPr>
          <p:cNvPicPr>
            <a:picLocks noChangeAspect="1"/>
          </p:cNvPicPr>
          <p:nvPr/>
        </p:nvPicPr>
        <p:blipFill>
          <a:blip r:embed="rId5"/>
          <a:stretch>
            <a:fillRect/>
          </a:stretch>
        </p:blipFill>
        <p:spPr>
          <a:xfrm>
            <a:off x="8534370" y="1219170"/>
            <a:ext cx="1397020" cy="3105120"/>
          </a:xfrm>
          <a:prstGeom prst="rect">
            <a:avLst/>
          </a:prstGeom>
        </p:spPr>
      </p:pic>
      <p:sp>
        <p:nvSpPr>
          <p:cNvPr id="16" name="Text 10"/>
          <p:cNvSpPr/>
          <p:nvPr/>
        </p:nvSpPr>
        <p:spPr>
          <a:xfrm>
            <a:off x="8534370" y="4457700"/>
            <a:ext cx="1397020" cy="508041"/>
          </a:xfrm>
          <a:prstGeom prst="rect">
            <a:avLst/>
          </a:prstGeom>
          <a:noFill/>
          <a:ln/>
        </p:spPr>
        <p:txBody>
          <a:bodyPr wrap="square" lIns="0" tIns="0" rIns="0" bIns="0" rtlCol="0" anchor="t"/>
          <a:lstStyle/>
          <a:p>
            <a:pPr algn="ctr" indent="0" marL="0">
              <a:lnSpc>
                <a:spcPts val="1890"/>
              </a:lnSpc>
              <a:buNone/>
            </a:pPr>
            <a:r>
              <a:rPr lang="en-US" sz="1400" dirty="0">
                <a:solidFill>
                  <a:srgbClr val="5B6B7B"/>
                </a:solidFill>
                <a:latin typeface="Inter" pitchFamily="34" charset="0"/>
                <a:ea typeface="Inter" pitchFamily="34" charset="-122"/>
                <a:cs typeface="Inter" pitchFamily="34" charset="-120"/>
              </a:rPr>
              <a:t>Recovery ready</a:t>
            </a:r>
            <a:endParaRPr lang="en-US" sz="1400" dirty="0"/>
          </a:p>
        </p:txBody>
      </p:sp>
      <p:sp>
        <p:nvSpPr>
          <p:cNvPr id="17" name="Shape 11"/>
          <p:cNvSpPr/>
          <p:nvPr/>
        </p:nvSpPr>
        <p:spPr>
          <a:xfrm>
            <a:off x="9994941" y="1206459"/>
            <a:ext cx="1422441" cy="3130540"/>
          </a:xfrm>
          <a:prstGeom prst="roundRect">
            <a:avLst>
              <a:gd name="adj" fmla="val 9823"/>
            </a:avLst>
          </a:prstGeom>
          <a:solidFill>
            <a:srgbClr val="FFFFFF"/>
          </a:solidFill>
          <a:ln w="12700">
            <a:solidFill>
              <a:srgbClr val="DCE3DA"/>
            </a:solidFill>
            <a:prstDash val="solid"/>
          </a:ln>
        </p:spPr>
      </p:sp>
      <p:pic>
        <p:nvPicPr>
          <p:cNvPr id="18" name="Image 4" descr="The link opens CargoFlow on the phone at the zero-knowledge recovery card.">    </p:cNvPr>
          <p:cNvPicPr>
            <a:picLocks noChangeAspect="1"/>
          </p:cNvPicPr>
          <p:nvPr/>
        </p:nvPicPr>
        <p:blipFill>
          <a:blip r:embed="rId6"/>
          <a:stretch>
            <a:fillRect/>
          </a:stretch>
        </p:blipFill>
        <p:spPr>
          <a:xfrm>
            <a:off x="10007559" y="1219170"/>
            <a:ext cx="1397020" cy="3105120"/>
          </a:xfrm>
          <a:prstGeom prst="rect">
            <a:avLst/>
          </a:prstGeom>
        </p:spPr>
      </p:pic>
      <p:sp>
        <p:nvSpPr>
          <p:cNvPr id="19" name="Text 12"/>
          <p:cNvSpPr/>
          <p:nvPr/>
        </p:nvSpPr>
        <p:spPr>
          <a:xfrm>
            <a:off x="10007559" y="4457700"/>
            <a:ext cx="1397020" cy="508041"/>
          </a:xfrm>
          <a:prstGeom prst="rect">
            <a:avLst/>
          </a:prstGeom>
          <a:noFill/>
          <a:ln/>
        </p:spPr>
        <p:txBody>
          <a:bodyPr wrap="square" lIns="0" tIns="0" rIns="0" bIns="0" rtlCol="0" anchor="t"/>
          <a:lstStyle/>
          <a:p>
            <a:pPr algn="ctr" indent="0" marL="0">
              <a:lnSpc>
                <a:spcPts val="1890"/>
              </a:lnSpc>
              <a:buNone/>
            </a:pPr>
            <a:r>
              <a:rPr lang="en-US" sz="1400" dirty="0">
                <a:solidFill>
                  <a:srgbClr val="5B6B7B"/>
                </a:solidFill>
                <a:latin typeface="Inter" pitchFamily="34" charset="0"/>
                <a:ea typeface="Inter" pitchFamily="34" charset="-122"/>
                <a:cs typeface="Inter" pitchFamily="34" charset="-120"/>
              </a:rPr>
              <a:t>One tap to sign</a:t>
            </a:r>
            <a:endParaRPr lang="en-US" sz="1400" dirty="0"/>
          </a:p>
        </p:txBody>
      </p:sp>
      <p:sp>
        <p:nvSpPr>
          <p:cNvPr id="20" name="Text 13"/>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Shipment CF-LIVE-1791103821739 · pause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7" invalidUrl="" action="" tgtFrame="" tooltip="https://explorer.testnet.chain.robinhood.com/tx/0x2f1ad7420c44beaef55a15ec4fea542de25636f207703a4c144ae88869e26c9b" history="1" highlightClick="0" endSnd="0">
                  <a:extLst>
                    <a:ext uri="{A12FA001-AC4F-418D-AE19-62706E023703}">
                      <ahyp:hlinkClr xmlns:ahyp="http://schemas.microsoft.com/office/drawing/2018/hyperlinkcolor" val="tx"/>
                    </a:ext>
                  </a:extLst>
                </a:hlinkClick>
              </a:rPr>
              <a:t>0x2f1ad742…</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releases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8" invalidUrl="" action="" tgtFrame="" tooltip="https://explorer.testnet.chain.robinhood.com/tx/0xf0f6a44d3d4af204df595e32cd97652e7ce281ad757eda252d9d04148e3d6a82" history="1" highlightClick="0" endSnd="0">
                  <a:extLst>
                    <a:ext uri="{A12FA001-AC4F-418D-AE19-62706E023703}">
                      <ahyp:hlinkClr xmlns:ahyp="http://schemas.microsoft.com/office/drawing/2018/hyperlinkcolor" val="tx"/>
                    </a:ext>
                  </a:extLst>
                </a:hlinkClick>
              </a:rPr>
              <a:t>0xf0f6a44d…</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and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9" invalidUrl="" action="" tgtFrame="" tooltip="https://explorer.testnet.chain.robinhood.com/tx/0x7d7786791b94d8b1c61015cba8b3d0cc931f985de715cdaadd2be2f56dc72af7" history="1" highlightClick="0" endSnd="0">
                  <a:extLst>
                    <a:ext uri="{A12FA001-AC4F-418D-AE19-62706E023703}">
                      <ahyp:hlinkClr xmlns:ahyp="http://schemas.microsoft.com/office/drawing/2018/hyperlinkcolor" val="tx"/>
                    </a:ext>
                  </a:extLst>
                </a:hlinkClick>
              </a:rPr>
              <a:t>0x7d778679…</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also in-app</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11 · TECHNOLOGY AND MOAT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TECHNOLOGY AND MOAT</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Five mechanisms that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enforce each other</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286000"/>
            <a:ext cx="1904970" cy="2540020"/>
          </a:xfrm>
          <a:prstGeom prst="roundRect">
            <a:avLst>
              <a:gd name="adj" fmla="val 8002"/>
            </a:avLst>
          </a:prstGeom>
          <a:solidFill>
            <a:srgbClr val="FFFFFF"/>
          </a:solidFill>
          <a:ln w="9525">
            <a:solidFill>
              <a:srgbClr val="DCE3DA"/>
            </a:solidFill>
            <a:prstDash val="solid"/>
          </a:ln>
        </p:spPr>
      </p:sp>
      <p:sp>
        <p:nvSpPr>
          <p:cNvPr id="7" name="Shape 4"/>
          <p:cNvSpPr/>
          <p:nvPr/>
        </p:nvSpPr>
        <p:spPr>
          <a:xfrm>
            <a:off x="2705070" y="3556010"/>
            <a:ext cx="209580" cy="0"/>
          </a:xfrm>
          <a:prstGeom prst="line">
            <a:avLst/>
          </a:prstGeom>
          <a:noFill/>
          <a:ln w="25400">
            <a:solidFill>
              <a:srgbClr val="0B1B2B"/>
            </a:solidFill>
            <a:prstDash val="solid"/>
          </a:ln>
        </p:spPr>
      </p:sp>
      <p:sp>
        <p:nvSpPr>
          <p:cNvPr id="8" name="Text 5"/>
          <p:cNvSpPr/>
          <p:nvPr/>
        </p:nvSpPr>
        <p:spPr>
          <a:xfrm>
            <a:off x="952530" y="2489180"/>
            <a:ext cx="761970" cy="25402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01</a:t>
            </a:r>
            <a:endParaRPr lang="en-US" sz="1400" dirty="0"/>
          </a:p>
        </p:txBody>
      </p:sp>
      <p:sp>
        <p:nvSpPr>
          <p:cNvPr id="9" name="Text 6"/>
          <p:cNvSpPr/>
          <p:nvPr/>
        </p:nvSpPr>
        <p:spPr>
          <a:xfrm>
            <a:off x="952530" y="2832080"/>
            <a:ext cx="152403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Signed readings</a:t>
            </a:r>
            <a:endParaRPr lang="en-US" sz="1700" dirty="0"/>
          </a:p>
        </p:txBody>
      </p:sp>
      <p:sp>
        <p:nvSpPr>
          <p:cNvPr id="10" name="Text 7"/>
          <p:cNvSpPr/>
          <p:nvPr/>
        </p:nvSpPr>
        <p:spPr>
          <a:xfrm>
            <a:off x="952530" y="3492459"/>
            <a:ext cx="1524030" cy="12064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Each device signs; every epoch records its source.</a:t>
            </a:r>
            <a:endParaRPr lang="en-US" sz="1400" dirty="0"/>
          </a:p>
        </p:txBody>
      </p:sp>
      <p:sp>
        <p:nvSpPr>
          <p:cNvPr id="11" name="Shape 8"/>
          <p:cNvSpPr/>
          <p:nvPr/>
        </p:nvSpPr>
        <p:spPr>
          <a:xfrm>
            <a:off x="2952780" y="2286000"/>
            <a:ext cx="1904970" cy="2540020"/>
          </a:xfrm>
          <a:prstGeom prst="roundRect">
            <a:avLst>
              <a:gd name="adj" fmla="val 8002"/>
            </a:avLst>
          </a:prstGeom>
          <a:solidFill>
            <a:srgbClr val="FFFFFF"/>
          </a:solidFill>
          <a:ln w="9525">
            <a:solidFill>
              <a:srgbClr val="DCE3DA"/>
            </a:solidFill>
            <a:prstDash val="solid"/>
          </a:ln>
        </p:spPr>
      </p:sp>
      <p:sp>
        <p:nvSpPr>
          <p:cNvPr id="12" name="Shape 9"/>
          <p:cNvSpPr/>
          <p:nvPr/>
        </p:nvSpPr>
        <p:spPr>
          <a:xfrm>
            <a:off x="4895880" y="3556010"/>
            <a:ext cx="209580" cy="0"/>
          </a:xfrm>
          <a:prstGeom prst="line">
            <a:avLst/>
          </a:prstGeom>
          <a:noFill/>
          <a:ln w="25400">
            <a:solidFill>
              <a:srgbClr val="0B1B2B"/>
            </a:solidFill>
            <a:prstDash val="solid"/>
          </a:ln>
        </p:spPr>
      </p:sp>
      <p:sp>
        <p:nvSpPr>
          <p:cNvPr id="13" name="Text 10"/>
          <p:cNvSpPr/>
          <p:nvPr/>
        </p:nvSpPr>
        <p:spPr>
          <a:xfrm>
            <a:off x="3143250" y="2489180"/>
            <a:ext cx="761970" cy="25402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02</a:t>
            </a:r>
            <a:endParaRPr lang="en-US" sz="1400" dirty="0"/>
          </a:p>
        </p:txBody>
      </p:sp>
      <p:sp>
        <p:nvSpPr>
          <p:cNvPr id="14" name="Text 11"/>
          <p:cNvSpPr/>
          <p:nvPr/>
        </p:nvSpPr>
        <p:spPr>
          <a:xfrm>
            <a:off x="3143250" y="2832080"/>
            <a:ext cx="152403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Fusion score</a:t>
            </a:r>
            <a:endParaRPr lang="en-US" sz="1700" dirty="0"/>
          </a:p>
        </p:txBody>
      </p:sp>
      <p:sp>
        <p:nvSpPr>
          <p:cNvPr id="15" name="Text 12"/>
          <p:cNvSpPr/>
          <p:nvPr/>
        </p:nvSpPr>
        <p:spPr>
          <a:xfrm>
            <a:off x="3143250" y="3492459"/>
            <a:ext cx="1524030" cy="12064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Dempster-Shafer fusion with a published formula.</a:t>
            </a:r>
            <a:endParaRPr lang="en-US" sz="1400" dirty="0"/>
          </a:p>
        </p:txBody>
      </p:sp>
      <p:sp>
        <p:nvSpPr>
          <p:cNvPr id="16" name="Shape 13"/>
          <p:cNvSpPr/>
          <p:nvPr/>
        </p:nvSpPr>
        <p:spPr>
          <a:xfrm>
            <a:off x="5143500" y="2286000"/>
            <a:ext cx="1904970" cy="2540020"/>
          </a:xfrm>
          <a:prstGeom prst="roundRect">
            <a:avLst>
              <a:gd name="adj" fmla="val 8002"/>
            </a:avLst>
          </a:prstGeom>
          <a:solidFill>
            <a:srgbClr val="FFFFFF"/>
          </a:solidFill>
          <a:ln w="9525">
            <a:solidFill>
              <a:srgbClr val="DCE3DA"/>
            </a:solidFill>
            <a:prstDash val="solid"/>
          </a:ln>
        </p:spPr>
      </p:sp>
      <p:sp>
        <p:nvSpPr>
          <p:cNvPr id="17" name="Shape 14"/>
          <p:cNvSpPr/>
          <p:nvPr/>
        </p:nvSpPr>
        <p:spPr>
          <a:xfrm>
            <a:off x="7086600" y="3556010"/>
            <a:ext cx="209580" cy="0"/>
          </a:xfrm>
          <a:prstGeom prst="line">
            <a:avLst/>
          </a:prstGeom>
          <a:noFill/>
          <a:ln w="25400">
            <a:solidFill>
              <a:srgbClr val="0B1B2B"/>
            </a:solidFill>
            <a:prstDash val="solid"/>
          </a:ln>
        </p:spPr>
      </p:sp>
      <p:sp>
        <p:nvSpPr>
          <p:cNvPr id="18" name="Text 15"/>
          <p:cNvSpPr/>
          <p:nvPr/>
        </p:nvSpPr>
        <p:spPr>
          <a:xfrm>
            <a:off x="5333970" y="2489180"/>
            <a:ext cx="761970" cy="25402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03</a:t>
            </a:r>
            <a:endParaRPr lang="en-US" sz="1400" dirty="0"/>
          </a:p>
        </p:txBody>
      </p:sp>
      <p:sp>
        <p:nvSpPr>
          <p:cNvPr id="19" name="Text 16"/>
          <p:cNvSpPr/>
          <p:nvPr/>
        </p:nvSpPr>
        <p:spPr>
          <a:xfrm>
            <a:off x="5333970" y="2832080"/>
            <a:ext cx="152403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Bound ZK proof</a:t>
            </a:r>
            <a:endParaRPr lang="en-US" sz="1700" dirty="0"/>
          </a:p>
        </p:txBody>
      </p:sp>
      <p:sp>
        <p:nvSpPr>
          <p:cNvPr id="20" name="Text 17"/>
          <p:cNvSpPr/>
          <p:nvPr/>
        </p:nvSpPr>
        <p:spPr>
          <a:xfrm>
            <a:off x="5333970" y="3492459"/>
            <a:ext cx="1524030" cy="12064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Groth16, bound to the contract's own signals.</a:t>
            </a:r>
            <a:endParaRPr lang="en-US" sz="1400" dirty="0"/>
          </a:p>
        </p:txBody>
      </p:sp>
      <p:sp>
        <p:nvSpPr>
          <p:cNvPr id="21" name="Shape 18"/>
          <p:cNvSpPr/>
          <p:nvPr/>
        </p:nvSpPr>
        <p:spPr>
          <a:xfrm>
            <a:off x="7334220" y="2286000"/>
            <a:ext cx="1904970" cy="2540020"/>
          </a:xfrm>
          <a:prstGeom prst="roundRect">
            <a:avLst>
              <a:gd name="adj" fmla="val 8002"/>
            </a:avLst>
          </a:prstGeom>
          <a:solidFill>
            <a:srgbClr val="FFFFFF"/>
          </a:solidFill>
          <a:ln w="9525">
            <a:solidFill>
              <a:srgbClr val="DCE3DA"/>
            </a:solidFill>
            <a:prstDash val="solid"/>
          </a:ln>
        </p:spPr>
      </p:sp>
      <p:sp>
        <p:nvSpPr>
          <p:cNvPr id="22" name="Shape 19"/>
          <p:cNvSpPr/>
          <p:nvPr/>
        </p:nvSpPr>
        <p:spPr>
          <a:xfrm>
            <a:off x="9277320" y="3556010"/>
            <a:ext cx="209580" cy="0"/>
          </a:xfrm>
          <a:prstGeom prst="line">
            <a:avLst/>
          </a:prstGeom>
          <a:noFill/>
          <a:ln w="25400">
            <a:solidFill>
              <a:srgbClr val="0B1B2B"/>
            </a:solidFill>
            <a:prstDash val="solid"/>
          </a:ln>
        </p:spPr>
      </p:sp>
      <p:sp>
        <p:nvSpPr>
          <p:cNvPr id="23" name="Text 20"/>
          <p:cNvSpPr/>
          <p:nvPr/>
        </p:nvSpPr>
        <p:spPr>
          <a:xfrm>
            <a:off x="7524780" y="2489180"/>
            <a:ext cx="761970" cy="25402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04</a:t>
            </a:r>
            <a:endParaRPr lang="en-US" sz="1400" dirty="0"/>
          </a:p>
        </p:txBody>
      </p:sp>
      <p:sp>
        <p:nvSpPr>
          <p:cNvPr id="24" name="Text 21"/>
          <p:cNvSpPr/>
          <p:nvPr/>
        </p:nvSpPr>
        <p:spPr>
          <a:xfrm>
            <a:off x="7524780" y="2832080"/>
            <a:ext cx="152403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Locked vault</a:t>
            </a:r>
            <a:endParaRPr lang="en-US" sz="1700" dirty="0"/>
          </a:p>
        </p:txBody>
      </p:sp>
      <p:sp>
        <p:nvSpPr>
          <p:cNvPr id="25" name="Text 22"/>
          <p:cNvSpPr/>
          <p:nvPr/>
        </p:nvSpPr>
        <p:spPr>
          <a:xfrm>
            <a:off x="7524780" y="3492459"/>
            <a:ext cx="1524030" cy="12064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Only the controller's rules release USDG.</a:t>
            </a:r>
            <a:endParaRPr lang="en-US" sz="1400" dirty="0"/>
          </a:p>
        </p:txBody>
      </p:sp>
      <p:sp>
        <p:nvSpPr>
          <p:cNvPr id="26" name="Shape 23"/>
          <p:cNvSpPr/>
          <p:nvPr/>
        </p:nvSpPr>
        <p:spPr>
          <a:xfrm>
            <a:off x="9525030" y="2286000"/>
            <a:ext cx="1904970" cy="2540020"/>
          </a:xfrm>
          <a:prstGeom prst="roundRect">
            <a:avLst>
              <a:gd name="adj" fmla="val 8002"/>
            </a:avLst>
          </a:prstGeom>
          <a:solidFill>
            <a:srgbClr val="FFFFFF"/>
          </a:solidFill>
          <a:ln w="9525">
            <a:solidFill>
              <a:srgbClr val="DCE3DA"/>
            </a:solidFill>
            <a:prstDash val="solid"/>
          </a:ln>
        </p:spPr>
      </p:sp>
      <p:sp>
        <p:nvSpPr>
          <p:cNvPr id="27" name="Text 24"/>
          <p:cNvSpPr/>
          <p:nvPr/>
        </p:nvSpPr>
        <p:spPr>
          <a:xfrm>
            <a:off x="9715500" y="2489180"/>
            <a:ext cx="761970" cy="25402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05</a:t>
            </a:r>
            <a:endParaRPr lang="en-US" sz="1400" dirty="0"/>
          </a:p>
        </p:txBody>
      </p:sp>
      <p:sp>
        <p:nvSpPr>
          <p:cNvPr id="28" name="Text 25"/>
          <p:cNvSpPr/>
          <p:nvPr/>
        </p:nvSpPr>
        <p:spPr>
          <a:xfrm>
            <a:off x="9715500" y="2832080"/>
            <a:ext cx="152403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Title with payment</a:t>
            </a:r>
            <a:endParaRPr lang="en-US" sz="1700" dirty="0"/>
          </a:p>
        </p:txBody>
      </p:sp>
      <p:sp>
        <p:nvSpPr>
          <p:cNvPr id="29" name="Text 26"/>
          <p:cNvSpPr/>
          <p:nvPr/>
        </p:nvSpPr>
        <p:spPr>
          <a:xfrm>
            <a:off x="9715500" y="3492459"/>
            <a:ext cx="1524030" cy="12064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bill of lading moves inside the payment.</a:t>
            </a:r>
            <a:endParaRPr lang="en-US" sz="1400" dirty="0"/>
          </a:p>
        </p:txBody>
      </p:sp>
      <p:sp>
        <p:nvSpPr>
          <p:cNvPr id="30" name="Text 27"/>
          <p:cNvSpPr/>
          <p:nvPr/>
        </p:nvSpPr>
        <p:spPr>
          <a:xfrm>
            <a:off x="761970" y="5143500"/>
            <a:ext cx="10668030" cy="571500"/>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A copy needs all five, tested together: </a:t>
            </a:r>
            <a:pPr algn="l" indent="0" marL="0">
              <a:lnSpc>
                <a:spcPts val="2240"/>
              </a:lnSpc>
              <a:buNone/>
            </a:pPr>
            <a:r>
              <a:rPr lang="en-US" sz="1600" b="1" dirty="0">
                <a:solidFill>
                  <a:srgbClr val="13293D"/>
                </a:solidFill>
                <a:latin typeface="Inter" pitchFamily="34" charset="0"/>
                <a:ea typeface="Inter" pitchFamily="34" charset="-122"/>
                <a:cs typeface="Inter" pitchFamily="34" charset="-120"/>
              </a:rPr>
              <a:t>366</a:t>
            </a:r>
            <a:pPr algn="l" indent="0" marL="0">
              <a:lnSpc>
                <a:spcPts val="2240"/>
              </a:lnSpc>
              <a:buNone/>
            </a:pPr>
            <a:r>
              <a:rPr lang="en-US" sz="1600" dirty="0">
                <a:solidFill>
                  <a:srgbClr val="13293D"/>
                </a:solidFill>
                <a:latin typeface="Inter" pitchFamily="34" charset="0"/>
                <a:ea typeface="Inter" pitchFamily="34" charset="-122"/>
                <a:cs typeface="Inter" pitchFamily="34" charset="-120"/>
              </a:rPr>
              <a:t> contract tests and </a:t>
            </a:r>
            <a:pPr algn="l" indent="0" marL="0">
              <a:lnSpc>
                <a:spcPts val="2240"/>
              </a:lnSpc>
              <a:buNone/>
            </a:pPr>
            <a:r>
              <a:rPr lang="en-US" sz="1600" b="1" dirty="0">
                <a:solidFill>
                  <a:srgbClr val="13293D"/>
                </a:solidFill>
                <a:latin typeface="Inter" pitchFamily="34" charset="0"/>
                <a:ea typeface="Inter" pitchFamily="34" charset="-122"/>
                <a:cs typeface="Inter" pitchFamily="34" charset="-120"/>
              </a:rPr>
              <a:t>25</a:t>
            </a:r>
            <a:pPr algn="l" indent="0" marL="0">
              <a:lnSpc>
                <a:spcPts val="2240"/>
              </a:lnSpc>
              <a:buNone/>
            </a:pPr>
            <a:r>
              <a:rPr lang="en-US" sz="1600" dirty="0">
                <a:solidFill>
                  <a:srgbClr val="13293D"/>
                </a:solidFill>
                <a:latin typeface="Inter" pitchFamily="34" charset="0"/>
                <a:ea typeface="Inter" pitchFamily="34" charset="-122"/>
                <a:cs typeface="Inter" pitchFamily="34" charset="-120"/>
              </a:rPr>
              <a:t> circuit tests.</a:t>
            </a:r>
            <a:endParaRPr lang="en-US" sz="1600" dirty="0"/>
          </a:p>
        </p:txBody>
      </p:sp>
      <p:sp>
        <p:nvSpPr>
          <p:cNvPr id="31" name="Text 28"/>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Groth16: 13,494 constraints, about 1 s to prove, about 0.25 M gas to verify · immutable core, eight fuzzed invariants · docs/architecture.md, docs/benchmarks.md</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12 · TRACTION</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TRACTION</a:t>
            </a:r>
            <a:endParaRPr lang="en-US" sz="1200" dirty="0"/>
          </a:p>
        </p:txBody>
      </p:sp>
      <p:sp>
        <p:nvSpPr>
          <p:cNvPr id="5" name="Text 2"/>
          <p:cNvSpPr/>
          <p:nvPr/>
        </p:nvSpPr>
        <p:spPr>
          <a:xfrm>
            <a:off x="761970" y="1219170"/>
            <a:ext cx="10668030" cy="1079541"/>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Production build live on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Robinhood Chain Testnet</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Text 3"/>
          <p:cNvSpPr/>
          <p:nvPr/>
        </p:nvSpPr>
        <p:spPr>
          <a:xfrm>
            <a:off x="761970" y="2362170"/>
            <a:ext cx="10668030" cy="279441"/>
          </a:xfrm>
          <a:prstGeom prst="rect">
            <a:avLst/>
          </a:prstGeom>
          <a:noFill/>
          <a:ln/>
        </p:spPr>
        <p:txBody>
          <a:bodyPr wrap="square" lIns="0" tIns="0" rIns="0" bIns="0" rtlCol="0" anchor="t"/>
          <a:lstStyle/>
          <a:p>
            <a:pPr algn="l" indent="0" marL="0">
              <a:lnSpc>
                <a:spcPts val="2240"/>
              </a:lnSpc>
              <a:buNone/>
            </a:pPr>
            <a:r>
              <a:rPr lang="en-US" sz="1600" dirty="0">
                <a:solidFill>
                  <a:srgbClr val="13293D"/>
                </a:solidFill>
                <a:latin typeface="Inter" pitchFamily="34" charset="0"/>
                <a:ea typeface="Inter" pitchFamily="34" charset="-122"/>
                <a:cs typeface="Inter" pitchFamily="34" charset="-120"/>
              </a:rPr>
              <a:t>Mainnet release next.</a:t>
            </a:r>
            <a:endParaRPr lang="en-US" sz="1600" dirty="0"/>
          </a:p>
        </p:txBody>
      </p:sp>
      <p:sp>
        <p:nvSpPr>
          <p:cNvPr id="7" name="Shape 4"/>
          <p:cNvSpPr/>
          <p:nvPr/>
        </p:nvSpPr>
        <p:spPr>
          <a:xfrm>
            <a:off x="761970" y="2857500"/>
            <a:ext cx="2540020" cy="1587490"/>
          </a:xfrm>
          <a:prstGeom prst="roundRect">
            <a:avLst>
              <a:gd name="adj" fmla="val 9602"/>
            </a:avLst>
          </a:prstGeom>
          <a:solidFill>
            <a:srgbClr val="FFFFFF"/>
          </a:solidFill>
          <a:ln w="9525">
            <a:solidFill>
              <a:srgbClr val="DCE3DA"/>
            </a:solidFill>
            <a:prstDash val="solid"/>
          </a:ln>
        </p:spPr>
      </p:sp>
      <p:sp>
        <p:nvSpPr>
          <p:cNvPr id="8" name="Text 5"/>
          <p:cNvSpPr/>
          <p:nvPr/>
        </p:nvSpPr>
        <p:spPr>
          <a:xfrm>
            <a:off x="965241" y="3022641"/>
            <a:ext cx="2158990" cy="634959"/>
          </a:xfrm>
          <a:prstGeom prst="rect">
            <a:avLst/>
          </a:prstGeom>
          <a:noFill/>
          <a:ln/>
        </p:spPr>
        <p:txBody>
          <a:bodyPr wrap="square" lIns="0" tIns="0" rIns="0" bIns="0" rtlCol="0" anchor="t"/>
          <a:lstStyle/>
          <a:p>
            <a:pPr algn="l" indent="0" marL="0">
              <a:lnSpc>
                <a:spcPts val="4800"/>
              </a:lnSpc>
              <a:buNone/>
            </a:pPr>
            <a:r>
              <a:rPr lang="en-US" sz="4800" b="1" spc="-144" kern="0" dirty="0">
                <a:solidFill>
                  <a:srgbClr val="0B1B2B"/>
                </a:solidFill>
                <a:latin typeface="JetBrains Mono" pitchFamily="34" charset="0"/>
                <a:ea typeface="JetBrains Mono" pitchFamily="34" charset="-122"/>
                <a:cs typeface="JetBrains Mono" pitchFamily="34" charset="-120"/>
              </a:rPr>
              <a:t>10</a:t>
            </a:r>
            <a:endParaRPr lang="en-US" sz="4800" dirty="0"/>
          </a:p>
        </p:txBody>
      </p:sp>
      <p:sp>
        <p:nvSpPr>
          <p:cNvPr id="9" name="Text 6"/>
          <p:cNvSpPr/>
          <p:nvPr/>
        </p:nvSpPr>
        <p:spPr>
          <a:xfrm>
            <a:off x="965241" y="3746480"/>
            <a:ext cx="2158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contracts source-verified on chain</a:t>
            </a:r>
            <a:endParaRPr lang="en-US" sz="1400" dirty="0"/>
          </a:p>
        </p:txBody>
      </p:sp>
      <p:sp>
        <p:nvSpPr>
          <p:cNvPr id="10" name="Shape 7"/>
          <p:cNvSpPr/>
          <p:nvPr/>
        </p:nvSpPr>
        <p:spPr>
          <a:xfrm>
            <a:off x="3492459" y="2857500"/>
            <a:ext cx="2540020" cy="1587490"/>
          </a:xfrm>
          <a:prstGeom prst="roundRect">
            <a:avLst>
              <a:gd name="adj" fmla="val 9602"/>
            </a:avLst>
          </a:prstGeom>
          <a:solidFill>
            <a:srgbClr val="FFFFFF"/>
          </a:solidFill>
          <a:ln w="9525">
            <a:solidFill>
              <a:srgbClr val="DCE3DA"/>
            </a:solidFill>
            <a:prstDash val="solid"/>
          </a:ln>
        </p:spPr>
      </p:sp>
      <p:sp>
        <p:nvSpPr>
          <p:cNvPr id="11" name="Text 8"/>
          <p:cNvSpPr/>
          <p:nvPr/>
        </p:nvSpPr>
        <p:spPr>
          <a:xfrm>
            <a:off x="3695730" y="3022641"/>
            <a:ext cx="2158990" cy="634959"/>
          </a:xfrm>
          <a:prstGeom prst="rect">
            <a:avLst/>
          </a:prstGeom>
          <a:noFill/>
          <a:ln/>
        </p:spPr>
        <p:txBody>
          <a:bodyPr wrap="square" lIns="0" tIns="0" rIns="0" bIns="0" rtlCol="0" anchor="t"/>
          <a:lstStyle/>
          <a:p>
            <a:pPr algn="l" indent="0" marL="0">
              <a:lnSpc>
                <a:spcPts val="4800"/>
              </a:lnSpc>
              <a:buNone/>
            </a:pPr>
            <a:r>
              <a:rPr lang="en-US" sz="4800" b="1" spc="-144" kern="0" dirty="0">
                <a:solidFill>
                  <a:srgbClr val="0B1B2B"/>
                </a:solidFill>
                <a:latin typeface="JetBrains Mono" pitchFamily="34" charset="0"/>
                <a:ea typeface="JetBrains Mono" pitchFamily="34" charset="-122"/>
                <a:cs typeface="JetBrains Mono" pitchFamily="34" charset="-120"/>
              </a:rPr>
              <a:t>4</a:t>
            </a:r>
            <a:endParaRPr lang="en-US" sz="4800" dirty="0"/>
          </a:p>
        </p:txBody>
      </p:sp>
      <p:sp>
        <p:nvSpPr>
          <p:cNvPr id="12" name="Text 9"/>
          <p:cNvSpPr/>
          <p:nvPr/>
        </p:nvSpPr>
        <p:spPr>
          <a:xfrm>
            <a:off x="3695730" y="3746480"/>
            <a:ext cx="2158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packages published on npm and PyPI</a:t>
            </a:r>
            <a:endParaRPr lang="en-US" sz="1400" dirty="0"/>
          </a:p>
        </p:txBody>
      </p:sp>
      <p:sp>
        <p:nvSpPr>
          <p:cNvPr id="13" name="Shape 10"/>
          <p:cNvSpPr/>
          <p:nvPr/>
        </p:nvSpPr>
        <p:spPr>
          <a:xfrm>
            <a:off x="6223041" y="2857500"/>
            <a:ext cx="2540020" cy="1587490"/>
          </a:xfrm>
          <a:prstGeom prst="roundRect">
            <a:avLst>
              <a:gd name="adj" fmla="val 9602"/>
            </a:avLst>
          </a:prstGeom>
          <a:solidFill>
            <a:srgbClr val="FFFFFF"/>
          </a:solidFill>
          <a:ln w="9525">
            <a:solidFill>
              <a:srgbClr val="DCE3DA"/>
            </a:solidFill>
            <a:prstDash val="solid"/>
          </a:ln>
        </p:spPr>
      </p:sp>
      <p:sp>
        <p:nvSpPr>
          <p:cNvPr id="14" name="Text 11"/>
          <p:cNvSpPr/>
          <p:nvPr/>
        </p:nvSpPr>
        <p:spPr>
          <a:xfrm>
            <a:off x="6426220" y="3022641"/>
            <a:ext cx="2158990" cy="634959"/>
          </a:xfrm>
          <a:prstGeom prst="rect">
            <a:avLst/>
          </a:prstGeom>
          <a:noFill/>
          <a:ln/>
        </p:spPr>
        <p:txBody>
          <a:bodyPr wrap="square" lIns="0" tIns="0" rIns="0" bIns="0" rtlCol="0" anchor="t"/>
          <a:lstStyle/>
          <a:p>
            <a:pPr algn="l" indent="0" marL="0">
              <a:lnSpc>
                <a:spcPts val="4800"/>
              </a:lnSpc>
              <a:buNone/>
            </a:pPr>
            <a:r>
              <a:rPr lang="en-US" sz="4800" b="1" spc="-144" kern="0" dirty="0">
                <a:solidFill>
                  <a:srgbClr val="0B1B2B"/>
                </a:solidFill>
                <a:latin typeface="JetBrains Mono" pitchFamily="34" charset="0"/>
                <a:ea typeface="JetBrains Mono" pitchFamily="34" charset="-122"/>
                <a:cs typeface="JetBrains Mono" pitchFamily="34" charset="-120"/>
              </a:rPr>
              <a:t>25</a:t>
            </a:r>
            <a:endParaRPr lang="en-US" sz="4800" dirty="0"/>
          </a:p>
        </p:txBody>
      </p:sp>
      <p:sp>
        <p:nvSpPr>
          <p:cNvPr id="15" name="Text 12"/>
          <p:cNvSpPr/>
          <p:nvPr/>
        </p:nvSpPr>
        <p:spPr>
          <a:xfrm>
            <a:off x="6426220" y="3746480"/>
            <a:ext cx="2158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MCP tools on a public remote server</a:t>
            </a:r>
            <a:endParaRPr lang="en-US" sz="1400" dirty="0"/>
          </a:p>
        </p:txBody>
      </p:sp>
      <p:sp>
        <p:nvSpPr>
          <p:cNvPr id="16" name="Shape 13"/>
          <p:cNvSpPr/>
          <p:nvPr/>
        </p:nvSpPr>
        <p:spPr>
          <a:xfrm>
            <a:off x="8953530" y="2857500"/>
            <a:ext cx="2540020" cy="1587490"/>
          </a:xfrm>
          <a:prstGeom prst="roundRect">
            <a:avLst>
              <a:gd name="adj" fmla="val 9602"/>
            </a:avLst>
          </a:prstGeom>
          <a:solidFill>
            <a:srgbClr val="FFFFFF"/>
          </a:solidFill>
          <a:ln w="9525">
            <a:solidFill>
              <a:srgbClr val="DCE3DA"/>
            </a:solidFill>
            <a:prstDash val="solid"/>
          </a:ln>
        </p:spPr>
      </p:sp>
      <p:sp>
        <p:nvSpPr>
          <p:cNvPr id="17" name="Text 14"/>
          <p:cNvSpPr/>
          <p:nvPr/>
        </p:nvSpPr>
        <p:spPr>
          <a:xfrm>
            <a:off x="9156710" y="3022641"/>
            <a:ext cx="2158990" cy="634959"/>
          </a:xfrm>
          <a:prstGeom prst="rect">
            <a:avLst/>
          </a:prstGeom>
          <a:noFill/>
          <a:ln/>
        </p:spPr>
        <p:txBody>
          <a:bodyPr wrap="square" lIns="0" tIns="0" rIns="0" bIns="0" rtlCol="0" anchor="t"/>
          <a:lstStyle/>
          <a:p>
            <a:pPr algn="l" indent="0" marL="0">
              <a:lnSpc>
                <a:spcPts val="4800"/>
              </a:lnSpc>
              <a:buNone/>
            </a:pPr>
            <a:r>
              <a:rPr lang="en-US" sz="4800" b="1" spc="-144" kern="0" dirty="0">
                <a:solidFill>
                  <a:srgbClr val="0B1B2B"/>
                </a:solidFill>
                <a:latin typeface="JetBrains Mono" pitchFamily="34" charset="0"/>
                <a:ea typeface="JetBrains Mono" pitchFamily="34" charset="-122"/>
                <a:cs typeface="JetBrains Mono" pitchFamily="34" charset="-120"/>
              </a:rPr>
              <a:t>3</a:t>
            </a:r>
            <a:endParaRPr lang="en-US" sz="4800" dirty="0"/>
          </a:p>
        </p:txBody>
      </p:sp>
      <p:sp>
        <p:nvSpPr>
          <p:cNvPr id="18" name="Text 15"/>
          <p:cNvSpPr/>
          <p:nvPr/>
        </p:nvSpPr>
        <p:spPr>
          <a:xfrm>
            <a:off x="9156710" y="3746480"/>
            <a:ext cx="2158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extensions on Arbitrum Sepolia</a:t>
            </a:r>
            <a:endParaRPr lang="en-US" sz="1400" dirty="0"/>
          </a:p>
        </p:txBody>
      </p:sp>
      <p:sp>
        <p:nvSpPr>
          <p:cNvPr id="19" name="Text 16"/>
          <p:cNvSpPr/>
          <p:nvPr/>
        </p:nvSpPr>
        <p:spPr>
          <a:xfrm>
            <a:off x="761970" y="4673590"/>
            <a:ext cx="1066803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TESTS, ALL PASSING</a:t>
            </a:r>
            <a:endParaRPr lang="en-US" sz="1200" dirty="0"/>
          </a:p>
        </p:txBody>
      </p:sp>
      <p:sp>
        <p:nvSpPr>
          <p:cNvPr id="20" name="Text 17"/>
          <p:cNvSpPr/>
          <p:nvPr/>
        </p:nvSpPr>
        <p:spPr>
          <a:xfrm>
            <a:off x="76197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366</a:t>
            </a:r>
            <a:endParaRPr lang="en-US" sz="2800" dirty="0"/>
          </a:p>
        </p:txBody>
      </p:sp>
      <p:sp>
        <p:nvSpPr>
          <p:cNvPr id="21" name="Text 18"/>
          <p:cNvSpPr/>
          <p:nvPr/>
        </p:nvSpPr>
        <p:spPr>
          <a:xfrm>
            <a:off x="76197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contract</a:t>
            </a:r>
            <a:endParaRPr lang="en-US" sz="1400" dirty="0"/>
          </a:p>
        </p:txBody>
      </p:sp>
      <p:sp>
        <p:nvSpPr>
          <p:cNvPr id="22" name="Text 19"/>
          <p:cNvSpPr/>
          <p:nvPr/>
        </p:nvSpPr>
        <p:spPr>
          <a:xfrm>
            <a:off x="209553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25</a:t>
            </a:r>
            <a:endParaRPr lang="en-US" sz="2800" dirty="0"/>
          </a:p>
        </p:txBody>
      </p:sp>
      <p:sp>
        <p:nvSpPr>
          <p:cNvPr id="23" name="Text 20"/>
          <p:cNvSpPr/>
          <p:nvPr/>
        </p:nvSpPr>
        <p:spPr>
          <a:xfrm>
            <a:off x="209553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circuit</a:t>
            </a:r>
            <a:endParaRPr lang="en-US" sz="1400" dirty="0"/>
          </a:p>
        </p:txBody>
      </p:sp>
      <p:sp>
        <p:nvSpPr>
          <p:cNvPr id="24" name="Text 21"/>
          <p:cNvSpPr/>
          <p:nvPr/>
        </p:nvSpPr>
        <p:spPr>
          <a:xfrm>
            <a:off x="342900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296</a:t>
            </a:r>
            <a:endParaRPr lang="en-US" sz="2800" dirty="0"/>
          </a:p>
        </p:txBody>
      </p:sp>
      <p:sp>
        <p:nvSpPr>
          <p:cNvPr id="25" name="Text 22"/>
          <p:cNvSpPr/>
          <p:nvPr/>
        </p:nvSpPr>
        <p:spPr>
          <a:xfrm>
            <a:off x="342900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frontend</a:t>
            </a:r>
            <a:endParaRPr lang="en-US" sz="1400" dirty="0"/>
          </a:p>
        </p:txBody>
      </p:sp>
      <p:sp>
        <p:nvSpPr>
          <p:cNvPr id="26" name="Text 23"/>
          <p:cNvSpPr/>
          <p:nvPr/>
        </p:nvSpPr>
        <p:spPr>
          <a:xfrm>
            <a:off x="476247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18</a:t>
            </a:r>
            <a:endParaRPr lang="en-US" sz="2800" dirty="0"/>
          </a:p>
        </p:txBody>
      </p:sp>
      <p:sp>
        <p:nvSpPr>
          <p:cNvPr id="27" name="Text 24"/>
          <p:cNvSpPr/>
          <p:nvPr/>
        </p:nvSpPr>
        <p:spPr>
          <a:xfrm>
            <a:off x="476247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end-to-end</a:t>
            </a:r>
            <a:endParaRPr lang="en-US" sz="1400" dirty="0"/>
          </a:p>
        </p:txBody>
      </p:sp>
      <p:sp>
        <p:nvSpPr>
          <p:cNvPr id="28" name="Text 25"/>
          <p:cNvSpPr/>
          <p:nvPr/>
        </p:nvSpPr>
        <p:spPr>
          <a:xfrm>
            <a:off x="609603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92</a:t>
            </a:r>
            <a:endParaRPr lang="en-US" sz="2800" dirty="0"/>
          </a:p>
        </p:txBody>
      </p:sp>
      <p:sp>
        <p:nvSpPr>
          <p:cNvPr id="29" name="Text 26"/>
          <p:cNvSpPr/>
          <p:nvPr/>
        </p:nvSpPr>
        <p:spPr>
          <a:xfrm>
            <a:off x="609603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SDK</a:t>
            </a:r>
            <a:endParaRPr lang="en-US" sz="1400" dirty="0"/>
          </a:p>
        </p:txBody>
      </p:sp>
      <p:sp>
        <p:nvSpPr>
          <p:cNvPr id="30" name="Text 27"/>
          <p:cNvSpPr/>
          <p:nvPr/>
        </p:nvSpPr>
        <p:spPr>
          <a:xfrm>
            <a:off x="742950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27</a:t>
            </a:r>
            <a:endParaRPr lang="en-US" sz="2800" dirty="0"/>
          </a:p>
        </p:txBody>
      </p:sp>
      <p:sp>
        <p:nvSpPr>
          <p:cNvPr id="31" name="Text 28"/>
          <p:cNvSpPr/>
          <p:nvPr/>
        </p:nvSpPr>
        <p:spPr>
          <a:xfrm>
            <a:off x="742950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MCP</a:t>
            </a:r>
            <a:endParaRPr lang="en-US" sz="1400" dirty="0"/>
          </a:p>
        </p:txBody>
      </p:sp>
      <p:sp>
        <p:nvSpPr>
          <p:cNvPr id="32" name="Text 29"/>
          <p:cNvSpPr/>
          <p:nvPr/>
        </p:nvSpPr>
        <p:spPr>
          <a:xfrm>
            <a:off x="876297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36</a:t>
            </a:r>
            <a:endParaRPr lang="en-US" sz="2800" dirty="0"/>
          </a:p>
        </p:txBody>
      </p:sp>
      <p:sp>
        <p:nvSpPr>
          <p:cNvPr id="33" name="Text 30"/>
          <p:cNvSpPr/>
          <p:nvPr/>
        </p:nvSpPr>
        <p:spPr>
          <a:xfrm>
            <a:off x="876297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gateway</a:t>
            </a:r>
            <a:endParaRPr lang="en-US" sz="1400" dirty="0"/>
          </a:p>
        </p:txBody>
      </p:sp>
      <p:sp>
        <p:nvSpPr>
          <p:cNvPr id="34" name="Text 31"/>
          <p:cNvSpPr/>
          <p:nvPr/>
        </p:nvSpPr>
        <p:spPr>
          <a:xfrm>
            <a:off x="10096530" y="4953030"/>
            <a:ext cx="1270010" cy="406359"/>
          </a:xfrm>
          <a:prstGeom prst="rect">
            <a:avLst/>
          </a:prstGeom>
          <a:noFill/>
          <a:ln/>
        </p:spPr>
        <p:txBody>
          <a:bodyPr wrap="square" lIns="0" tIns="0" rIns="0" bIns="0" rtlCol="0" anchor="t"/>
          <a:lstStyle/>
          <a:p>
            <a:pPr algn="l" indent="0" marL="0">
              <a:lnSpc>
                <a:spcPts val="2800"/>
              </a:lnSpc>
              <a:buNone/>
            </a:pPr>
            <a:r>
              <a:rPr lang="en-US" sz="2800" b="1" spc="-84" kern="0" dirty="0">
                <a:solidFill>
                  <a:srgbClr val="0B1B2B"/>
                </a:solidFill>
                <a:latin typeface="JetBrains Mono" pitchFamily="34" charset="0"/>
                <a:ea typeface="JetBrains Mono" pitchFamily="34" charset="-122"/>
                <a:cs typeface="JetBrains Mono" pitchFamily="34" charset="-120"/>
              </a:rPr>
              <a:t>25</a:t>
            </a:r>
            <a:endParaRPr lang="en-US" sz="2800" dirty="0"/>
          </a:p>
        </p:txBody>
      </p:sp>
      <p:sp>
        <p:nvSpPr>
          <p:cNvPr id="35" name="Text 32"/>
          <p:cNvSpPr/>
          <p:nvPr/>
        </p:nvSpPr>
        <p:spPr>
          <a:xfrm>
            <a:off x="10096530" y="5397520"/>
            <a:ext cx="127001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Python</a:t>
            </a:r>
            <a:endParaRPr lang="en-US" sz="1400" dirty="0"/>
          </a:p>
        </p:txBody>
      </p:sp>
      <p:sp>
        <p:nvSpPr>
          <p:cNvPr id="36" name="Text 33"/>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@cargoflow/sdk, @cargoflow/mcp, @cargoflow/gateway on npm and cargoflow on PyPI (0.1.0) · Fhenix and GMX Sourcify-verified, Stylus engine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2" invalidUrl="" action="" tgtFrame="" tooltip="https://cargoflow.adoranto737.workers.dev/deployments" history="1" highlightClick="0" endSnd="0">
                  <a:extLst>
                    <a:ext uri="{A12FA001-AC4F-418D-AE19-62706E023703}">
                      <ahyp:hlinkClr xmlns:ahyp="http://schemas.microsoft.com/office/drawing/2018/hyperlinkcolor" val="tx"/>
                    </a:ext>
                  </a:extLst>
                </a:hlinkClick>
              </a:rPr>
              <a:t>/deployments</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13 · LIVE RUNS</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LIVE RUNS</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Full lifecycles settled on chain,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with receipts</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031980"/>
            <a:ext cx="10668030" cy="3810030"/>
          </a:xfrm>
          <a:prstGeom prst="roundRect">
            <a:avLst>
              <a:gd name="adj" fmla="val 4001"/>
            </a:avLst>
          </a:prstGeom>
          <a:solidFill>
            <a:srgbClr val="FFFFFF"/>
          </a:solidFill>
          <a:ln w="9525">
            <a:solidFill>
              <a:srgbClr val="DCE3DA"/>
            </a:solidFill>
            <a:prstDash val="solid"/>
          </a:ln>
        </p:spPr>
      </p:sp>
      <p:sp>
        <p:nvSpPr>
          <p:cNvPr id="7" name="Text 4"/>
          <p:cNvSpPr/>
          <p:nvPr/>
        </p:nvSpPr>
        <p:spPr>
          <a:xfrm>
            <a:off x="1015990" y="2286000"/>
            <a:ext cx="3174980" cy="634959"/>
          </a:xfrm>
          <a:prstGeom prst="rect">
            <a:avLst/>
          </a:prstGeom>
          <a:noFill/>
          <a:ln/>
        </p:spPr>
        <p:txBody>
          <a:bodyPr wrap="square" lIns="0" tIns="0" rIns="0" bIns="0" rtlCol="0" anchor="t"/>
          <a:lstStyle/>
          <a:p>
            <a:pPr algn="l" indent="0" marL="0">
              <a:lnSpc>
                <a:spcPts val="2100"/>
              </a:lnSpc>
              <a:buNone/>
            </a:pPr>
            <a:r>
              <a:rPr lang="en-US" sz="1500" b="1" dirty="0">
                <a:solidFill>
                  <a:srgbClr val="0B1B2B"/>
                </a:solidFill>
                <a:latin typeface="JetBrains Mono" pitchFamily="34" charset="0"/>
                <a:ea typeface="JetBrains Mono" pitchFamily="34" charset="-122"/>
                <a:cs typeface="JetBrains Mono" pitchFamily="34" charset="-120"/>
              </a:rPr>
              <a:t>CF-SG-VAX-0202</a:t>
            </a:r>
            <a:endParaRPr lang="en-US" sz="1500" dirty="0"/>
          </a:p>
        </p:txBody>
      </p:sp>
      <p:sp>
        <p:nvSpPr>
          <p:cNvPr id="8" name="Text 5"/>
          <p:cNvSpPr/>
          <p:nvPr/>
        </p:nvSpPr>
        <p:spPr>
          <a:xfrm>
            <a:off x="4317980" y="2286000"/>
            <a:ext cx="4317980" cy="6349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Website run: excursion, automatic ZK recovery, settlement.</a:t>
            </a:r>
            <a:endParaRPr lang="en-US" sz="1400" dirty="0"/>
          </a:p>
        </p:txBody>
      </p:sp>
      <p:sp>
        <p:nvSpPr>
          <p:cNvPr id="9" name="Text 6"/>
          <p:cNvSpPr/>
          <p:nvPr/>
        </p:nvSpPr>
        <p:spPr>
          <a:xfrm>
            <a:off x="8953530" y="2247870"/>
            <a:ext cx="2286000" cy="698510"/>
          </a:xfrm>
          <a:prstGeom prst="rect">
            <a:avLst/>
          </a:prstGeom>
          <a:noFill/>
          <a:ln/>
        </p:spPr>
        <p:txBody>
          <a:bodyPr wrap="square" lIns="0" tIns="0" rIns="0" bIns="0" rtlCol="0" anchor="t"/>
          <a:lstStyle/>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2" invalidUrl="" action="" tgtFrame="" tooltip="https://explorer.testnet.chain.robinhood.com/tx/0x79c68fc0a35fc23f08678215e858a1d16af38ce61b13307524e67802af8a232f" history="1" highlightClick="0" endSnd="0">
                  <a:extLst>
                    <a:ext uri="{A12FA001-AC4F-418D-AE19-62706E023703}">
                      <ahyp:hlinkClr xmlns:ahyp="http://schemas.microsoft.com/office/drawing/2018/hyperlinkcolor" val="tx"/>
                    </a:ext>
                  </a:extLst>
                </a:hlinkClick>
              </a:rPr>
              <a:t>proof 0x79c68fc0…</a:t>
            </a:r>
            <a:endParaRPr lang="en-US" sz="1400" dirty="0"/>
          </a:p>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3" invalidUrl="" action="" tgtFrame="" tooltip="https://explorer.testnet.chain.robinhood.com/tx/0xabba66b6f602ed9e04bbabcd1a56e118cf188ae8bd9934b3f7e405e341f6e562" history="1" highlightClick="0" endSnd="0">
                  <a:extLst>
                    <a:ext uri="{A12FA001-AC4F-418D-AE19-62706E023703}">
                      <ahyp:hlinkClr xmlns:ahyp="http://schemas.microsoft.com/office/drawing/2018/hyperlinkcolor" val="tx"/>
                    </a:ext>
                  </a:extLst>
                </a:hlinkClick>
              </a:rPr>
              <a:t>settle 0xabba66b6…</a:t>
            </a:r>
            <a:endParaRPr lang="en-US" sz="1400" dirty="0"/>
          </a:p>
        </p:txBody>
      </p:sp>
      <p:sp>
        <p:nvSpPr>
          <p:cNvPr id="10" name="Shape 7"/>
          <p:cNvSpPr/>
          <p:nvPr/>
        </p:nvSpPr>
        <p:spPr>
          <a:xfrm>
            <a:off x="1015990" y="3035259"/>
            <a:ext cx="10159990" cy="0"/>
          </a:xfrm>
          <a:prstGeom prst="line">
            <a:avLst/>
          </a:prstGeom>
          <a:noFill/>
          <a:ln w="12700">
            <a:solidFill>
              <a:srgbClr val="DCE3DA"/>
            </a:solidFill>
            <a:prstDash val="solid"/>
          </a:ln>
        </p:spPr>
      </p:sp>
      <p:sp>
        <p:nvSpPr>
          <p:cNvPr id="11" name="Text 8"/>
          <p:cNvSpPr/>
          <p:nvPr/>
        </p:nvSpPr>
        <p:spPr>
          <a:xfrm>
            <a:off x="1015990" y="3187690"/>
            <a:ext cx="3174980" cy="634959"/>
          </a:xfrm>
          <a:prstGeom prst="rect">
            <a:avLst/>
          </a:prstGeom>
          <a:noFill/>
          <a:ln/>
        </p:spPr>
        <p:txBody>
          <a:bodyPr wrap="square" lIns="0" tIns="0" rIns="0" bIns="0" rtlCol="0" anchor="t"/>
          <a:lstStyle/>
          <a:p>
            <a:pPr algn="l" indent="0" marL="0">
              <a:lnSpc>
                <a:spcPts val="2100"/>
              </a:lnSpc>
              <a:buNone/>
            </a:pPr>
            <a:r>
              <a:rPr lang="en-US" sz="1500" b="1" dirty="0">
                <a:solidFill>
                  <a:srgbClr val="0B1B2B"/>
                </a:solidFill>
                <a:latin typeface="JetBrains Mono" pitchFamily="34" charset="0"/>
                <a:ea typeface="JetBrains Mono" pitchFamily="34" charset="-122"/>
                <a:cs typeface="JetBrains Mono" pitchFamily="34" charset="-120"/>
              </a:rPr>
              <a:t>CF-SG-VAX-0401</a:t>
            </a:r>
            <a:endParaRPr lang="en-US" sz="1500" dirty="0"/>
          </a:p>
        </p:txBody>
      </p:sp>
      <p:sp>
        <p:nvSpPr>
          <p:cNvPr id="12" name="Text 9"/>
          <p:cNvSpPr/>
          <p:nvPr/>
        </p:nvSpPr>
        <p:spPr>
          <a:xfrm>
            <a:off x="4317980" y="3187690"/>
            <a:ext cx="4317980" cy="6349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buyer paid with a passkey: three ERC-4337 user operations.</a:t>
            </a:r>
            <a:endParaRPr lang="en-US" sz="1400" dirty="0"/>
          </a:p>
        </p:txBody>
      </p:sp>
      <p:sp>
        <p:nvSpPr>
          <p:cNvPr id="13" name="Text 10"/>
          <p:cNvSpPr/>
          <p:nvPr/>
        </p:nvSpPr>
        <p:spPr>
          <a:xfrm>
            <a:off x="8953530" y="3149559"/>
            <a:ext cx="2286000" cy="698510"/>
          </a:xfrm>
          <a:prstGeom prst="rect">
            <a:avLst/>
          </a:prstGeom>
          <a:noFill/>
          <a:ln/>
        </p:spPr>
        <p:txBody>
          <a:bodyPr wrap="square" lIns="0" tIns="0" rIns="0" bIns="0" rtlCol="0" anchor="t"/>
          <a:lstStyle/>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4" invalidUrl="" action="" tgtFrame="" tooltip="https://explorer.testnet.chain.robinhood.com/address/0xBCf284379b7Ce7144d4154BCc73043A750125E56" history="1" highlightClick="0" endSnd="0">
                  <a:extLst>
                    <a:ext uri="{A12FA001-AC4F-418D-AE19-62706E023703}">
                      <ahyp:hlinkClr xmlns:ahyp="http://schemas.microsoft.com/office/drawing/2018/hyperlinkcolor" val="tx"/>
                    </a:ext>
                  </a:extLst>
                </a:hlinkClick>
              </a:rPr>
              <a:t>account 0xBCf28437…</a:t>
            </a:r>
            <a:endParaRPr lang="en-US" sz="1400" dirty="0"/>
          </a:p>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5" invalidUrl="" action="" tgtFrame="" tooltip="https://explorer.testnet.chain.robinhood.com/tx/0xee1d5ba8731c027a79c1ce68696360e694f687c7926cd36bca1a6db215815956" history="1" highlightClick="0" endSnd="0">
                  <a:extLst>
                    <a:ext uri="{A12FA001-AC4F-418D-AE19-62706E023703}">
                      <ahyp:hlinkClr xmlns:ahyp="http://schemas.microsoft.com/office/drawing/2018/hyperlinkcolor" val="tx"/>
                    </a:ext>
                  </a:extLst>
                </a:hlinkClick>
              </a:rPr>
              <a:t>settle 0xee1d5ba8…</a:t>
            </a:r>
            <a:endParaRPr lang="en-US" sz="1400" dirty="0"/>
          </a:p>
        </p:txBody>
      </p:sp>
      <p:sp>
        <p:nvSpPr>
          <p:cNvPr id="14" name="Shape 11"/>
          <p:cNvSpPr/>
          <p:nvPr/>
        </p:nvSpPr>
        <p:spPr>
          <a:xfrm>
            <a:off x="1015990" y="3937041"/>
            <a:ext cx="10159990" cy="0"/>
          </a:xfrm>
          <a:prstGeom prst="line">
            <a:avLst/>
          </a:prstGeom>
          <a:noFill/>
          <a:ln w="12700">
            <a:solidFill>
              <a:srgbClr val="DCE3DA"/>
            </a:solidFill>
            <a:prstDash val="solid"/>
          </a:ln>
        </p:spPr>
      </p:sp>
      <p:sp>
        <p:nvSpPr>
          <p:cNvPr id="15" name="Text 12"/>
          <p:cNvSpPr/>
          <p:nvPr/>
        </p:nvSpPr>
        <p:spPr>
          <a:xfrm>
            <a:off x="1015990" y="4089380"/>
            <a:ext cx="3174980" cy="634959"/>
          </a:xfrm>
          <a:prstGeom prst="rect">
            <a:avLst/>
          </a:prstGeom>
          <a:noFill/>
          <a:ln/>
        </p:spPr>
        <p:txBody>
          <a:bodyPr wrap="square" lIns="0" tIns="0" rIns="0" bIns="0" rtlCol="0" anchor="t"/>
          <a:lstStyle/>
          <a:p>
            <a:pPr algn="l" indent="0" marL="0">
              <a:lnSpc>
                <a:spcPts val="2100"/>
              </a:lnSpc>
              <a:buNone/>
            </a:pPr>
            <a:r>
              <a:rPr lang="en-US" sz="1500" b="1" dirty="0">
                <a:solidFill>
                  <a:srgbClr val="0B1B2B"/>
                </a:solidFill>
                <a:latin typeface="JetBrains Mono" pitchFamily="34" charset="0"/>
                <a:ea typeface="JetBrains Mono" pitchFamily="34" charset="-122"/>
                <a:cs typeface="JetBrains Mono" pitchFamily="34" charset="-120"/>
              </a:rPr>
              <a:t>CF-LIVE-1791029236301</a:t>
            </a:r>
            <a:endParaRPr lang="en-US" sz="1500" dirty="0"/>
          </a:p>
        </p:txBody>
      </p:sp>
      <p:sp>
        <p:nvSpPr>
          <p:cNvPr id="16" name="Text 13"/>
          <p:cNvSpPr/>
          <p:nvPr/>
        </p:nvSpPr>
        <p:spPr>
          <a:xfrm>
            <a:off x="4317980" y="4089380"/>
            <a:ext cx="4317980" cy="6349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v3 reference run through the hosted API, each party signing.</a:t>
            </a:r>
            <a:endParaRPr lang="en-US" sz="1400" dirty="0"/>
          </a:p>
        </p:txBody>
      </p:sp>
      <p:sp>
        <p:nvSpPr>
          <p:cNvPr id="17" name="Text 14"/>
          <p:cNvSpPr/>
          <p:nvPr/>
        </p:nvSpPr>
        <p:spPr>
          <a:xfrm>
            <a:off x="8953530" y="4051341"/>
            <a:ext cx="2286000" cy="698510"/>
          </a:xfrm>
          <a:prstGeom prst="rect">
            <a:avLst/>
          </a:prstGeom>
          <a:noFill/>
          <a:ln/>
        </p:spPr>
        <p:txBody>
          <a:bodyPr wrap="square" lIns="0" tIns="0" rIns="0" bIns="0" rtlCol="0" anchor="t"/>
          <a:lstStyle/>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6" invalidUrl="" action="" tgtFrame="" tooltip="https://explorer.testnet.chain.robinhood.com/tx/0xadfe3b2fa8c89d30f847232b35009373b3d4163dc75b321d6490631f503a9f52" history="1" highlightClick="0" endSnd="0">
                  <a:extLst>
                    <a:ext uri="{A12FA001-AC4F-418D-AE19-62706E023703}">
                      <ahyp:hlinkClr xmlns:ahyp="http://schemas.microsoft.com/office/drawing/2018/hyperlinkcolor" val="tx"/>
                    </a:ext>
                  </a:extLst>
                </a:hlinkClick>
              </a:rPr>
              <a:t>proof 0xadfe3b2f…</a:t>
            </a:r>
            <a:endParaRPr lang="en-US" sz="1400" dirty="0"/>
          </a:p>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7" invalidUrl="" action="" tgtFrame="" tooltip="https://explorer.testnet.chain.robinhood.com/tx/0x37571b49186b43f2f02df4d2034cd495ac7095766d113c20060cdecf4e365a35" history="1" highlightClick="0" endSnd="0">
                  <a:extLst>
                    <a:ext uri="{A12FA001-AC4F-418D-AE19-62706E023703}">
                      <ahyp:hlinkClr xmlns:ahyp="http://schemas.microsoft.com/office/drawing/2018/hyperlinkcolor" val="tx"/>
                    </a:ext>
                  </a:extLst>
                </a:hlinkClick>
              </a:rPr>
              <a:t>paid 0x37571b49…</a:t>
            </a:r>
            <a:endParaRPr lang="en-US" sz="1400" dirty="0"/>
          </a:p>
        </p:txBody>
      </p:sp>
      <p:sp>
        <p:nvSpPr>
          <p:cNvPr id="18" name="Shape 15"/>
          <p:cNvSpPr/>
          <p:nvPr/>
        </p:nvSpPr>
        <p:spPr>
          <a:xfrm>
            <a:off x="1015990" y="4838730"/>
            <a:ext cx="10159990" cy="0"/>
          </a:xfrm>
          <a:prstGeom prst="line">
            <a:avLst/>
          </a:prstGeom>
          <a:noFill/>
          <a:ln w="12700">
            <a:solidFill>
              <a:srgbClr val="DCE3DA"/>
            </a:solidFill>
            <a:prstDash val="solid"/>
          </a:ln>
        </p:spPr>
      </p:sp>
      <p:sp>
        <p:nvSpPr>
          <p:cNvPr id="19" name="Text 16"/>
          <p:cNvSpPr/>
          <p:nvPr/>
        </p:nvSpPr>
        <p:spPr>
          <a:xfrm>
            <a:off x="1015990" y="4991070"/>
            <a:ext cx="3174980" cy="634959"/>
          </a:xfrm>
          <a:prstGeom prst="rect">
            <a:avLst/>
          </a:prstGeom>
          <a:noFill/>
          <a:ln/>
        </p:spPr>
        <p:txBody>
          <a:bodyPr wrap="square" lIns="0" tIns="0" rIns="0" bIns="0" rtlCol="0" anchor="t"/>
          <a:lstStyle/>
          <a:p>
            <a:pPr algn="l" indent="0" marL="0">
              <a:lnSpc>
                <a:spcPts val="2100"/>
              </a:lnSpc>
              <a:buNone/>
            </a:pPr>
            <a:r>
              <a:rPr lang="en-US" sz="1500" b="1" dirty="0">
                <a:solidFill>
                  <a:srgbClr val="0B1B2B"/>
                </a:solidFill>
                <a:latin typeface="JetBrains Mono" pitchFamily="34" charset="0"/>
                <a:ea typeface="JetBrains Mono" pitchFamily="34" charset="-122"/>
                <a:cs typeface="JetBrains Mono" pitchFamily="34" charset="-120"/>
              </a:rPr>
              <a:t>v1 hero run</a:t>
            </a:r>
            <a:endParaRPr lang="en-US" sz="1500" dirty="0"/>
          </a:p>
        </p:txBody>
      </p:sp>
      <p:sp>
        <p:nvSpPr>
          <p:cNvPr id="20" name="Text 17"/>
          <p:cNvSpPr/>
          <p:nvPr/>
        </p:nvSpPr>
        <p:spPr>
          <a:xfrm>
            <a:off x="4317980" y="4991070"/>
            <a:ext cx="4317980" cy="634959"/>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22 transactions in 116 seconds, proof verified on chain.</a:t>
            </a:r>
            <a:endParaRPr lang="en-US" sz="1400" dirty="0"/>
          </a:p>
        </p:txBody>
      </p:sp>
      <p:sp>
        <p:nvSpPr>
          <p:cNvPr id="21" name="Text 18"/>
          <p:cNvSpPr/>
          <p:nvPr/>
        </p:nvSpPr>
        <p:spPr>
          <a:xfrm>
            <a:off x="8953530" y="4953030"/>
            <a:ext cx="2286000" cy="698510"/>
          </a:xfrm>
          <a:prstGeom prst="rect">
            <a:avLst/>
          </a:prstGeom>
          <a:noFill/>
          <a:ln/>
        </p:spPr>
        <p:txBody>
          <a:bodyPr wrap="square" lIns="0" tIns="0" rIns="0" bIns="0" rtlCol="0" anchor="t"/>
          <a:lstStyle/>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8" invalidUrl="" action="" tgtFrame="" tooltip="https://explorer.testnet.chain.robinhood.com/tx/0x3910c2a5c191be43985e0a683e4fdc52a02af8d2f9b4d49749afbf79a131a3e1" history="1" highlightClick="0" endSnd="0">
                  <a:extLst>
                    <a:ext uri="{A12FA001-AC4F-418D-AE19-62706E023703}">
                      <ahyp:hlinkClr xmlns:ahyp="http://schemas.microsoft.com/office/drawing/2018/hyperlinkcolor" val="tx"/>
                    </a:ext>
                  </a:extLst>
                </a:hlinkClick>
              </a:rPr>
              <a:t>proof 0x3910c2a5…</a:t>
            </a:r>
            <a:endParaRPr lang="en-US" sz="1400" dirty="0"/>
          </a:p>
          <a:p>
            <a:pPr algn="l" indent="0" marL="0">
              <a:lnSpc>
                <a:spcPts val="2030"/>
              </a:lnSpc>
              <a:buNone/>
            </a:pPr>
            <a:r>
              <a:rPr lang="en-US" sz="1400" u="sng" dirty="0">
                <a:solidFill>
                  <a:srgbClr val="0A5A73"/>
                </a:solidFill>
                <a:latin typeface="JetBrains Mono" pitchFamily="34" charset="0"/>
                <a:ea typeface="JetBrains Mono" pitchFamily="34" charset="-122"/>
                <a:cs typeface="JetBrains Mono" pitchFamily="34" charset="-120"/>
                <a:hlinkClick r:id="rId9" invalidUrl="" action="" tgtFrame="" tooltip="https://explorer.testnet.chain.robinhood.com/tx/0xcb11761ca1c1b6b302c15ee27de0090b5c379034c28e621cf3cf9563b2b5bd6c" history="1" highlightClick="0" endSnd="0">
                  <a:extLst>
                    <a:ext uri="{A12FA001-AC4F-418D-AE19-62706E023703}">
                      <ahyp:hlinkClr xmlns:ahyp="http://schemas.microsoft.com/office/drawing/2018/hyperlinkcolor" val="tx"/>
                    </a:ext>
                  </a:extLst>
                </a:hlinkClick>
              </a:rPr>
              <a:t>settle 0xcb11761c…</a:t>
            </a:r>
            <a:endParaRPr lang="en-US" sz="1400" dirty="0"/>
          </a:p>
        </p:txBody>
      </p:sp>
      <p:sp>
        <p:nvSpPr>
          <p:cNvPr id="22" name="Text 19"/>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Every hash links to explorer.testnet.chain.robinhood.com · full transaction tables in the README, "Live on Robinhood Chain Testnet"</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14 · MARKET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MARKET SIZE, BOTTOM-UP</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Start with one corridor inside a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$2.5T gap</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031980"/>
            <a:ext cx="4063959" cy="4063959"/>
          </a:xfrm>
          <a:prstGeom prst="ellipse">
            <a:avLst/>
          </a:prstGeom>
          <a:solidFill>
            <a:srgbClr val="EEF2EA"/>
          </a:solidFill>
          <a:ln w="19050">
            <a:solidFill>
              <a:srgbClr val="DCE3DA"/>
            </a:solidFill>
            <a:prstDash val="solid"/>
          </a:ln>
        </p:spPr>
      </p:sp>
      <p:sp>
        <p:nvSpPr>
          <p:cNvPr id="7" name="Shape 4"/>
          <p:cNvSpPr/>
          <p:nvPr/>
        </p:nvSpPr>
        <p:spPr>
          <a:xfrm>
            <a:off x="1524030" y="3556010"/>
            <a:ext cx="2540020" cy="2540020"/>
          </a:xfrm>
          <a:prstGeom prst="ellipse">
            <a:avLst/>
          </a:prstGeom>
          <a:solidFill>
            <a:srgbClr val="EAF8C0"/>
          </a:solidFill>
          <a:ln w="19050">
            <a:solidFill>
              <a:srgbClr val="B2E01C"/>
            </a:solidFill>
            <a:prstDash val="solid"/>
          </a:ln>
        </p:spPr>
      </p:sp>
      <p:sp>
        <p:nvSpPr>
          <p:cNvPr id="8" name="Shape 5"/>
          <p:cNvSpPr/>
          <p:nvPr/>
        </p:nvSpPr>
        <p:spPr>
          <a:xfrm>
            <a:off x="2127260" y="4762470"/>
            <a:ext cx="1333470" cy="1333470"/>
          </a:xfrm>
          <a:prstGeom prst="ellipse">
            <a:avLst/>
          </a:prstGeom>
          <a:solidFill>
            <a:srgbClr val="C6F432"/>
          </a:solidFill>
          <a:ln/>
        </p:spPr>
      </p:sp>
      <p:sp>
        <p:nvSpPr>
          <p:cNvPr id="9" name="Text 6"/>
          <p:cNvSpPr/>
          <p:nvPr/>
        </p:nvSpPr>
        <p:spPr>
          <a:xfrm>
            <a:off x="1841510" y="2349459"/>
            <a:ext cx="1904970" cy="215890"/>
          </a:xfrm>
          <a:prstGeom prst="rect">
            <a:avLst/>
          </a:prstGeom>
          <a:noFill/>
          <a:ln/>
        </p:spPr>
        <p:txBody>
          <a:bodyPr wrap="square" lIns="0" tIns="0" rIns="0" bIns="0" rtlCol="0" anchor="t"/>
          <a:lstStyle/>
          <a:p>
            <a:pPr algn="ctr"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TAM</a:t>
            </a:r>
            <a:endParaRPr lang="en-US" sz="1200" dirty="0"/>
          </a:p>
        </p:txBody>
      </p:sp>
      <p:sp>
        <p:nvSpPr>
          <p:cNvPr id="10" name="Text 7"/>
          <p:cNvSpPr/>
          <p:nvPr/>
        </p:nvSpPr>
        <p:spPr>
          <a:xfrm>
            <a:off x="1841510" y="2590770"/>
            <a:ext cx="1904970" cy="444490"/>
          </a:xfrm>
          <a:prstGeom prst="rect">
            <a:avLst/>
          </a:prstGeom>
          <a:noFill/>
          <a:ln/>
        </p:spPr>
        <p:txBody>
          <a:bodyPr wrap="square" lIns="0" tIns="0" rIns="0" bIns="0" rtlCol="0" anchor="t"/>
          <a:lstStyle/>
          <a:p>
            <a:pPr algn="ctr" indent="0" marL="0">
              <a:lnSpc>
                <a:spcPts val="3000"/>
              </a:lnSpc>
              <a:buNone/>
            </a:pPr>
            <a:r>
              <a:rPr lang="en-US" sz="3000" b="1" spc="-90" kern="0" dirty="0">
                <a:solidFill>
                  <a:srgbClr val="0B1B2B"/>
                </a:solidFill>
                <a:latin typeface="JetBrains Mono" pitchFamily="34" charset="0"/>
                <a:ea typeface="JetBrains Mono" pitchFamily="34" charset="-122"/>
                <a:cs typeface="JetBrains Mono" pitchFamily="34" charset="-120"/>
              </a:rPr>
              <a:t>$2.5T</a:t>
            </a:r>
            <a:endParaRPr lang="en-US" sz="3000" dirty="0"/>
          </a:p>
        </p:txBody>
      </p:sp>
      <p:sp>
        <p:nvSpPr>
          <p:cNvPr id="11" name="Text 8"/>
          <p:cNvSpPr/>
          <p:nvPr/>
        </p:nvSpPr>
        <p:spPr>
          <a:xfrm>
            <a:off x="1968520" y="3937041"/>
            <a:ext cx="1651041" cy="215890"/>
          </a:xfrm>
          <a:prstGeom prst="rect">
            <a:avLst/>
          </a:prstGeom>
          <a:noFill/>
          <a:ln/>
        </p:spPr>
        <p:txBody>
          <a:bodyPr wrap="square" lIns="0" tIns="0" rIns="0" bIns="0" rtlCol="0" anchor="t"/>
          <a:lstStyle/>
          <a:p>
            <a:pPr algn="ctr"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SAM</a:t>
            </a:r>
            <a:endParaRPr lang="en-US" sz="1200" dirty="0"/>
          </a:p>
        </p:txBody>
      </p:sp>
      <p:sp>
        <p:nvSpPr>
          <p:cNvPr id="12" name="Text 9"/>
          <p:cNvSpPr/>
          <p:nvPr/>
        </p:nvSpPr>
        <p:spPr>
          <a:xfrm>
            <a:off x="1968520" y="4178259"/>
            <a:ext cx="1651041" cy="355610"/>
          </a:xfrm>
          <a:prstGeom prst="rect">
            <a:avLst/>
          </a:prstGeom>
          <a:noFill/>
          <a:ln/>
        </p:spPr>
        <p:txBody>
          <a:bodyPr wrap="square" lIns="0" tIns="0" rIns="0" bIns="0" rtlCol="0" anchor="t"/>
          <a:lstStyle/>
          <a:p>
            <a:pPr algn="ctr" indent="0" marL="0">
              <a:lnSpc>
                <a:spcPts val="2200"/>
              </a:lnSpc>
              <a:buNone/>
            </a:pPr>
            <a:r>
              <a:rPr lang="en-US" sz="2200" b="1" spc="-66" kern="0" dirty="0">
                <a:solidFill>
                  <a:srgbClr val="0B1B2B"/>
                </a:solidFill>
                <a:latin typeface="JetBrains Mono" pitchFamily="34" charset="0"/>
                <a:ea typeface="JetBrains Mono" pitchFamily="34" charset="-122"/>
                <a:cs typeface="JetBrains Mono" pitchFamily="34" charset="-120"/>
              </a:rPr>
              <a:t>~$15.2B</a:t>
            </a:r>
            <a:endParaRPr lang="en-US" sz="2200" dirty="0"/>
          </a:p>
        </p:txBody>
      </p:sp>
      <p:sp>
        <p:nvSpPr>
          <p:cNvPr id="13" name="Text 10"/>
          <p:cNvSpPr/>
          <p:nvPr/>
        </p:nvSpPr>
        <p:spPr>
          <a:xfrm>
            <a:off x="2286000" y="5092659"/>
            <a:ext cx="1015990" cy="215890"/>
          </a:xfrm>
          <a:prstGeom prst="rect">
            <a:avLst/>
          </a:prstGeom>
          <a:noFill/>
          <a:ln/>
        </p:spPr>
        <p:txBody>
          <a:bodyPr wrap="square" lIns="0" tIns="0" rIns="0" bIns="0" rtlCol="0" anchor="t"/>
          <a:lstStyle/>
          <a:p>
            <a:pPr algn="ctr" indent="0" marL="0">
              <a:lnSpc>
                <a:spcPts val="1500"/>
              </a:lnSpc>
              <a:buNone/>
            </a:pPr>
            <a:r>
              <a:rPr lang="en-US" sz="1200" spc="96" kern="0" dirty="0">
                <a:solidFill>
                  <a:srgbClr val="0B1B2B"/>
                </a:solidFill>
                <a:latin typeface="JetBrains Mono" pitchFamily="34" charset="0"/>
                <a:ea typeface="JetBrains Mono" pitchFamily="34" charset="-122"/>
                <a:cs typeface="JetBrains Mono" pitchFamily="34" charset="-120"/>
              </a:rPr>
              <a:t>SOM</a:t>
            </a:r>
            <a:endParaRPr lang="en-US" sz="1200" dirty="0"/>
          </a:p>
        </p:txBody>
      </p:sp>
      <p:sp>
        <p:nvSpPr>
          <p:cNvPr id="14" name="Text 11"/>
          <p:cNvSpPr/>
          <p:nvPr/>
        </p:nvSpPr>
        <p:spPr>
          <a:xfrm>
            <a:off x="2286000" y="5321259"/>
            <a:ext cx="1015990" cy="304770"/>
          </a:xfrm>
          <a:prstGeom prst="rect">
            <a:avLst/>
          </a:prstGeom>
          <a:noFill/>
          <a:ln/>
        </p:spPr>
        <p:txBody>
          <a:bodyPr wrap="square" lIns="0" tIns="0" rIns="0" bIns="0" rtlCol="0" anchor="t"/>
          <a:lstStyle/>
          <a:p>
            <a:pPr algn="ctr" indent="0" marL="0">
              <a:lnSpc>
                <a:spcPts val="1700"/>
              </a:lnSpc>
              <a:buNone/>
            </a:pPr>
            <a:r>
              <a:rPr lang="en-US" sz="1700" b="1" spc="-51" kern="0" dirty="0">
                <a:solidFill>
                  <a:srgbClr val="0B1B2B"/>
                </a:solidFill>
                <a:latin typeface="JetBrains Mono" pitchFamily="34" charset="0"/>
                <a:ea typeface="JetBrains Mono" pitchFamily="34" charset="-122"/>
                <a:cs typeface="JetBrains Mono" pitchFamily="34" charset="-120"/>
              </a:rPr>
              <a:t>~$152M</a:t>
            </a:r>
            <a:endParaRPr lang="en-US" sz="1700" dirty="0"/>
          </a:p>
        </p:txBody>
      </p:sp>
      <p:sp>
        <p:nvSpPr>
          <p:cNvPr id="15" name="Text 12"/>
          <p:cNvSpPr/>
          <p:nvPr/>
        </p:nvSpPr>
        <p:spPr>
          <a:xfrm>
            <a:off x="5460980" y="2095530"/>
            <a:ext cx="127001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TAM</a:t>
            </a:r>
            <a:endParaRPr lang="en-US" sz="1200" dirty="0"/>
          </a:p>
        </p:txBody>
      </p:sp>
      <p:sp>
        <p:nvSpPr>
          <p:cNvPr id="16" name="Text 13"/>
          <p:cNvSpPr/>
          <p:nvPr/>
        </p:nvSpPr>
        <p:spPr>
          <a:xfrm>
            <a:off x="5460980" y="2324130"/>
            <a:ext cx="1904970" cy="381030"/>
          </a:xfrm>
          <a:prstGeom prst="rect">
            <a:avLst/>
          </a:prstGeom>
          <a:noFill/>
          <a:ln/>
        </p:spPr>
        <p:txBody>
          <a:bodyPr wrap="square" lIns="0" tIns="0" rIns="0" bIns="0" rtlCol="0" anchor="t"/>
          <a:lstStyle/>
          <a:p>
            <a:pPr algn="l" indent="0" marL="0">
              <a:lnSpc>
                <a:spcPts val="2200"/>
              </a:lnSpc>
              <a:buNone/>
            </a:pPr>
            <a:r>
              <a:rPr lang="en-US" sz="2200" b="1" spc="-66" kern="0" dirty="0">
                <a:solidFill>
                  <a:srgbClr val="0B1B2B"/>
                </a:solidFill>
                <a:latin typeface="JetBrains Mono" pitchFamily="34" charset="0"/>
                <a:ea typeface="JetBrains Mono" pitchFamily="34" charset="-122"/>
                <a:cs typeface="JetBrains Mono" pitchFamily="34" charset="-120"/>
              </a:rPr>
              <a:t>$2.5T</a:t>
            </a:r>
            <a:endParaRPr lang="en-US" sz="2200" dirty="0"/>
          </a:p>
        </p:txBody>
      </p:sp>
      <p:sp>
        <p:nvSpPr>
          <p:cNvPr id="17" name="Text 14"/>
          <p:cNvSpPr/>
          <p:nvPr/>
        </p:nvSpPr>
        <p:spPr>
          <a:xfrm>
            <a:off x="7492959" y="2158990"/>
            <a:ext cx="3937041"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Unmet trade finance demand in 2025 (ADB).</a:t>
            </a:r>
            <a:endParaRPr lang="en-US" sz="1400" dirty="0"/>
          </a:p>
        </p:txBody>
      </p:sp>
      <p:sp>
        <p:nvSpPr>
          <p:cNvPr id="18" name="Text 15"/>
          <p:cNvSpPr/>
          <p:nvPr/>
        </p:nvSpPr>
        <p:spPr>
          <a:xfrm>
            <a:off x="5460980" y="2882920"/>
            <a:ext cx="127001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SAM</a:t>
            </a:r>
            <a:endParaRPr lang="en-US" sz="1200" dirty="0"/>
          </a:p>
        </p:txBody>
      </p:sp>
      <p:sp>
        <p:nvSpPr>
          <p:cNvPr id="19" name="Text 16"/>
          <p:cNvSpPr/>
          <p:nvPr/>
        </p:nvSpPr>
        <p:spPr>
          <a:xfrm>
            <a:off x="5460980" y="3111520"/>
            <a:ext cx="1904970" cy="381030"/>
          </a:xfrm>
          <a:prstGeom prst="rect">
            <a:avLst/>
          </a:prstGeom>
          <a:noFill/>
          <a:ln/>
        </p:spPr>
        <p:txBody>
          <a:bodyPr wrap="square" lIns="0" tIns="0" rIns="0" bIns="0" rtlCol="0" anchor="t"/>
          <a:lstStyle/>
          <a:p>
            <a:pPr algn="l" indent="0" marL="0">
              <a:lnSpc>
                <a:spcPts val="2200"/>
              </a:lnSpc>
              <a:buNone/>
            </a:pPr>
            <a:r>
              <a:rPr lang="en-US" sz="2200" b="1" spc="-66" kern="0" dirty="0">
                <a:solidFill>
                  <a:srgbClr val="0B1B2B"/>
                </a:solidFill>
                <a:latin typeface="JetBrains Mono" pitchFamily="34" charset="0"/>
                <a:ea typeface="JetBrains Mono" pitchFamily="34" charset="-122"/>
                <a:cs typeface="JetBrains Mono" pitchFamily="34" charset="-120"/>
              </a:rPr>
              <a:t>~$15.2B</a:t>
            </a:r>
            <a:endParaRPr lang="en-US" sz="2200" dirty="0"/>
          </a:p>
        </p:txBody>
      </p:sp>
      <p:sp>
        <p:nvSpPr>
          <p:cNvPr id="20" name="Text 17"/>
          <p:cNvSpPr/>
          <p:nvPr/>
        </p:nvSpPr>
        <p:spPr>
          <a:xfrm>
            <a:off x="7492959" y="2946380"/>
            <a:ext cx="3301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India's pharma exports, $30.47B, × 50% sold on credit.</a:t>
            </a:r>
            <a:endParaRPr lang="en-US" sz="1400" dirty="0"/>
          </a:p>
        </p:txBody>
      </p:sp>
      <p:sp>
        <p:nvSpPr>
          <p:cNvPr id="21" name="Shape 18"/>
          <p:cNvSpPr/>
          <p:nvPr/>
        </p:nvSpPr>
        <p:spPr>
          <a:xfrm>
            <a:off x="10921959" y="2971800"/>
            <a:ext cx="508041" cy="254020"/>
          </a:xfrm>
          <a:prstGeom prst="roundRect">
            <a:avLst>
              <a:gd name="adj" fmla="val 50000"/>
            </a:avLst>
          </a:prstGeom>
          <a:solidFill>
            <a:srgbClr val="EEF2EA"/>
          </a:solidFill>
          <a:ln w="9525">
            <a:solidFill>
              <a:srgbClr val="DCE3DA"/>
            </a:solidFill>
            <a:prstDash val="solid"/>
          </a:ln>
        </p:spPr>
      </p:sp>
      <p:sp>
        <p:nvSpPr>
          <p:cNvPr id="22" name="Text 19"/>
          <p:cNvSpPr/>
          <p:nvPr/>
        </p:nvSpPr>
        <p:spPr>
          <a:xfrm>
            <a:off x="10921959" y="2971800"/>
            <a:ext cx="508041" cy="254020"/>
          </a:xfrm>
          <a:prstGeom prst="rect">
            <a:avLst/>
          </a:prstGeom>
          <a:noFill/>
          <a:ln/>
        </p:spPr>
        <p:txBody>
          <a:bodyPr wrap="square" lIns="0" tIns="0" rIns="0" bIns="0" rtlCol="0" anchor="ctr"/>
          <a:lstStyle/>
          <a:p>
            <a:pPr algn="ctr" indent="0" marL="0">
              <a:lnSpc>
                <a:spcPts val="1375"/>
              </a:lnSpc>
              <a:buNone/>
            </a:pPr>
            <a:r>
              <a:rPr lang="en-US" sz="1100" spc="44" kern="0" dirty="0">
                <a:solidFill>
                  <a:srgbClr val="13293D"/>
                </a:solidFill>
                <a:latin typeface="JetBrains Mono" pitchFamily="34" charset="0"/>
                <a:ea typeface="JetBrains Mono" pitchFamily="34" charset="-122"/>
                <a:cs typeface="JetBrains Mono" pitchFamily="34" charset="-120"/>
              </a:rPr>
              <a:t>A1</a:t>
            </a:r>
            <a:endParaRPr lang="en-US" sz="1100" dirty="0"/>
          </a:p>
        </p:txBody>
      </p:sp>
      <p:sp>
        <p:nvSpPr>
          <p:cNvPr id="23" name="Text 20"/>
          <p:cNvSpPr/>
          <p:nvPr/>
        </p:nvSpPr>
        <p:spPr>
          <a:xfrm>
            <a:off x="5460980" y="3670310"/>
            <a:ext cx="127001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SOM</a:t>
            </a:r>
            <a:endParaRPr lang="en-US" sz="1200" dirty="0"/>
          </a:p>
        </p:txBody>
      </p:sp>
      <p:sp>
        <p:nvSpPr>
          <p:cNvPr id="24" name="Text 21"/>
          <p:cNvSpPr/>
          <p:nvPr/>
        </p:nvSpPr>
        <p:spPr>
          <a:xfrm>
            <a:off x="5460980" y="3898910"/>
            <a:ext cx="1904970" cy="381030"/>
          </a:xfrm>
          <a:prstGeom prst="rect">
            <a:avLst/>
          </a:prstGeom>
          <a:noFill/>
          <a:ln/>
        </p:spPr>
        <p:txBody>
          <a:bodyPr wrap="square" lIns="0" tIns="0" rIns="0" bIns="0" rtlCol="0" anchor="t"/>
          <a:lstStyle/>
          <a:p>
            <a:pPr algn="l" indent="0" marL="0">
              <a:lnSpc>
                <a:spcPts val="2200"/>
              </a:lnSpc>
              <a:buNone/>
            </a:pPr>
            <a:r>
              <a:rPr lang="en-US" sz="2200" b="1" spc="-66" kern="0" dirty="0">
                <a:solidFill>
                  <a:srgbClr val="0B1B2B"/>
                </a:solidFill>
                <a:latin typeface="JetBrains Mono" pitchFamily="34" charset="0"/>
                <a:ea typeface="JetBrains Mono" pitchFamily="34" charset="-122"/>
                <a:cs typeface="JetBrains Mono" pitchFamily="34" charset="-120"/>
              </a:rPr>
              <a:t>~$152M</a:t>
            </a:r>
            <a:endParaRPr lang="en-US" sz="2200" dirty="0"/>
          </a:p>
        </p:txBody>
      </p:sp>
      <p:sp>
        <p:nvSpPr>
          <p:cNvPr id="25" name="Text 22"/>
          <p:cNvSpPr/>
          <p:nvPr/>
        </p:nvSpPr>
        <p:spPr>
          <a:xfrm>
            <a:off x="7492959" y="3733770"/>
            <a:ext cx="3301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1% of SAM financed through CargoFlow by year 3.</a:t>
            </a:r>
            <a:endParaRPr lang="en-US" sz="1400" dirty="0"/>
          </a:p>
        </p:txBody>
      </p:sp>
      <p:sp>
        <p:nvSpPr>
          <p:cNvPr id="26" name="Shape 23"/>
          <p:cNvSpPr/>
          <p:nvPr/>
        </p:nvSpPr>
        <p:spPr>
          <a:xfrm>
            <a:off x="10921959" y="3759190"/>
            <a:ext cx="508041" cy="254020"/>
          </a:xfrm>
          <a:prstGeom prst="roundRect">
            <a:avLst>
              <a:gd name="adj" fmla="val 50000"/>
            </a:avLst>
          </a:prstGeom>
          <a:solidFill>
            <a:srgbClr val="EEF2EA"/>
          </a:solidFill>
          <a:ln w="9525">
            <a:solidFill>
              <a:srgbClr val="DCE3DA"/>
            </a:solidFill>
            <a:prstDash val="solid"/>
          </a:ln>
        </p:spPr>
      </p:sp>
      <p:sp>
        <p:nvSpPr>
          <p:cNvPr id="27" name="Text 24"/>
          <p:cNvSpPr/>
          <p:nvPr/>
        </p:nvSpPr>
        <p:spPr>
          <a:xfrm>
            <a:off x="10921959" y="3759190"/>
            <a:ext cx="508041" cy="254020"/>
          </a:xfrm>
          <a:prstGeom prst="rect">
            <a:avLst/>
          </a:prstGeom>
          <a:noFill/>
          <a:ln/>
        </p:spPr>
        <p:txBody>
          <a:bodyPr wrap="square" lIns="0" tIns="0" rIns="0" bIns="0" rtlCol="0" anchor="ctr"/>
          <a:lstStyle/>
          <a:p>
            <a:pPr algn="ctr" indent="0" marL="0">
              <a:lnSpc>
                <a:spcPts val="1375"/>
              </a:lnSpc>
              <a:buNone/>
            </a:pPr>
            <a:r>
              <a:rPr lang="en-US" sz="1100" spc="44" kern="0" dirty="0">
                <a:solidFill>
                  <a:srgbClr val="13293D"/>
                </a:solidFill>
                <a:latin typeface="JetBrains Mono" pitchFamily="34" charset="0"/>
                <a:ea typeface="JetBrains Mono" pitchFamily="34" charset="-122"/>
                <a:cs typeface="JetBrains Mono" pitchFamily="34" charset="-120"/>
              </a:rPr>
              <a:t>A2</a:t>
            </a:r>
            <a:endParaRPr lang="en-US" sz="1100" dirty="0"/>
          </a:p>
        </p:txBody>
      </p:sp>
      <p:sp>
        <p:nvSpPr>
          <p:cNvPr id="28" name="Text 25"/>
          <p:cNvSpPr/>
          <p:nvPr/>
        </p:nvSpPr>
        <p:spPr>
          <a:xfrm>
            <a:off x="5460980" y="4457700"/>
            <a:ext cx="127001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REVENUE</a:t>
            </a:r>
            <a:endParaRPr lang="en-US" sz="1200" dirty="0"/>
          </a:p>
        </p:txBody>
      </p:sp>
      <p:sp>
        <p:nvSpPr>
          <p:cNvPr id="29" name="Text 26"/>
          <p:cNvSpPr/>
          <p:nvPr/>
        </p:nvSpPr>
        <p:spPr>
          <a:xfrm>
            <a:off x="5460980" y="4686300"/>
            <a:ext cx="1904970" cy="381030"/>
          </a:xfrm>
          <a:prstGeom prst="rect">
            <a:avLst/>
          </a:prstGeom>
          <a:noFill/>
          <a:ln/>
        </p:spPr>
        <p:txBody>
          <a:bodyPr wrap="square" lIns="0" tIns="0" rIns="0" bIns="0" rtlCol="0" anchor="t"/>
          <a:lstStyle/>
          <a:p>
            <a:pPr algn="l" indent="0" marL="0">
              <a:lnSpc>
                <a:spcPts val="2200"/>
              </a:lnSpc>
              <a:buNone/>
            </a:pPr>
            <a:r>
              <a:rPr lang="en-US" sz="2200" b="1" spc="-66" kern="0" dirty="0">
                <a:solidFill>
                  <a:srgbClr val="0B1B2B"/>
                </a:solidFill>
                <a:latin typeface="JetBrains Mono" pitchFamily="34" charset="0"/>
                <a:ea typeface="JetBrains Mono" pitchFamily="34" charset="-122"/>
                <a:cs typeface="JetBrains Mono" pitchFamily="34" charset="-120"/>
              </a:rPr>
              <a:t>$0.46–0.76M</a:t>
            </a:r>
            <a:endParaRPr lang="en-US" sz="2200" dirty="0"/>
          </a:p>
        </p:txBody>
      </p:sp>
      <p:sp>
        <p:nvSpPr>
          <p:cNvPr id="30" name="Text 27"/>
          <p:cNvSpPr/>
          <p:nvPr/>
        </p:nvSpPr>
        <p:spPr>
          <a:xfrm>
            <a:off x="7492959" y="4521159"/>
            <a:ext cx="3301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 planned 30 to 50 bps fee on that volume, per year.</a:t>
            </a:r>
            <a:endParaRPr lang="en-US" sz="1400" dirty="0"/>
          </a:p>
        </p:txBody>
      </p:sp>
      <p:sp>
        <p:nvSpPr>
          <p:cNvPr id="31" name="Shape 28"/>
          <p:cNvSpPr/>
          <p:nvPr/>
        </p:nvSpPr>
        <p:spPr>
          <a:xfrm>
            <a:off x="10921959" y="4546580"/>
            <a:ext cx="508041" cy="254020"/>
          </a:xfrm>
          <a:prstGeom prst="roundRect">
            <a:avLst>
              <a:gd name="adj" fmla="val 50000"/>
            </a:avLst>
          </a:prstGeom>
          <a:solidFill>
            <a:srgbClr val="EEF2EA"/>
          </a:solidFill>
          <a:ln w="9525">
            <a:solidFill>
              <a:srgbClr val="DCE3DA"/>
            </a:solidFill>
            <a:prstDash val="solid"/>
          </a:ln>
        </p:spPr>
      </p:sp>
      <p:sp>
        <p:nvSpPr>
          <p:cNvPr id="32" name="Text 29"/>
          <p:cNvSpPr/>
          <p:nvPr/>
        </p:nvSpPr>
        <p:spPr>
          <a:xfrm>
            <a:off x="10921959" y="4546580"/>
            <a:ext cx="508041" cy="254020"/>
          </a:xfrm>
          <a:prstGeom prst="rect">
            <a:avLst/>
          </a:prstGeom>
          <a:noFill/>
          <a:ln/>
        </p:spPr>
        <p:txBody>
          <a:bodyPr wrap="square" lIns="0" tIns="0" rIns="0" bIns="0" rtlCol="0" anchor="ctr"/>
          <a:lstStyle/>
          <a:p>
            <a:pPr algn="ctr" indent="0" marL="0">
              <a:lnSpc>
                <a:spcPts val="1375"/>
              </a:lnSpc>
              <a:buNone/>
            </a:pPr>
            <a:r>
              <a:rPr lang="en-US" sz="1100" spc="44" kern="0" dirty="0">
                <a:solidFill>
                  <a:srgbClr val="13293D"/>
                </a:solidFill>
                <a:latin typeface="JetBrains Mono" pitchFamily="34" charset="0"/>
                <a:ea typeface="JetBrains Mono" pitchFamily="34" charset="-122"/>
                <a:cs typeface="JetBrains Mono" pitchFamily="34" charset="-120"/>
              </a:rPr>
              <a:t>A3</a:t>
            </a:r>
            <a:endParaRPr lang="en-US" sz="1100" dirty="0"/>
          </a:p>
        </p:txBody>
      </p:sp>
      <p:sp>
        <p:nvSpPr>
          <p:cNvPr id="33" name="Text 30"/>
          <p:cNvSpPr/>
          <p:nvPr/>
        </p:nvSpPr>
        <p:spPr>
          <a:xfrm>
            <a:off x="5460980" y="5245090"/>
            <a:ext cx="127001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CAPITAL</a:t>
            </a:r>
            <a:endParaRPr lang="en-US" sz="1200" dirty="0"/>
          </a:p>
        </p:txBody>
      </p:sp>
      <p:sp>
        <p:nvSpPr>
          <p:cNvPr id="34" name="Text 31"/>
          <p:cNvSpPr/>
          <p:nvPr/>
        </p:nvSpPr>
        <p:spPr>
          <a:xfrm>
            <a:off x="5460980" y="5473690"/>
            <a:ext cx="1904970" cy="381030"/>
          </a:xfrm>
          <a:prstGeom prst="rect">
            <a:avLst/>
          </a:prstGeom>
          <a:noFill/>
          <a:ln/>
        </p:spPr>
        <p:txBody>
          <a:bodyPr wrap="square" lIns="0" tIns="0" rIns="0" bIns="0" rtlCol="0" anchor="t"/>
          <a:lstStyle/>
          <a:p>
            <a:pPr algn="l" indent="0" marL="0">
              <a:lnSpc>
                <a:spcPts val="2200"/>
              </a:lnSpc>
              <a:buNone/>
            </a:pPr>
            <a:r>
              <a:rPr lang="en-US" sz="2200" b="1" spc="-66" kern="0" dirty="0">
                <a:solidFill>
                  <a:srgbClr val="0B1B2B"/>
                </a:solidFill>
                <a:latin typeface="JetBrains Mono" pitchFamily="34" charset="0"/>
                <a:ea typeface="JetBrains Mono" pitchFamily="34" charset="-122"/>
                <a:cs typeface="JetBrains Mono" pitchFamily="34" charset="-120"/>
              </a:rPr>
              <a:t>~$22M</a:t>
            </a:r>
            <a:endParaRPr lang="en-US" sz="2200" dirty="0"/>
          </a:p>
        </p:txBody>
      </p:sp>
      <p:sp>
        <p:nvSpPr>
          <p:cNvPr id="35" name="Text 32"/>
          <p:cNvSpPr/>
          <p:nvPr/>
        </p:nvSpPr>
        <p:spPr>
          <a:xfrm>
            <a:off x="7492959" y="5308641"/>
            <a:ext cx="3301990" cy="57150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Financier capital outstanding at 52-day terms.</a:t>
            </a:r>
            <a:endParaRPr lang="en-US" sz="1400" dirty="0"/>
          </a:p>
        </p:txBody>
      </p:sp>
      <p:sp>
        <p:nvSpPr>
          <p:cNvPr id="36" name="Shape 33"/>
          <p:cNvSpPr/>
          <p:nvPr/>
        </p:nvSpPr>
        <p:spPr>
          <a:xfrm>
            <a:off x="10921959" y="5333970"/>
            <a:ext cx="508041" cy="254020"/>
          </a:xfrm>
          <a:prstGeom prst="roundRect">
            <a:avLst>
              <a:gd name="adj" fmla="val 50000"/>
            </a:avLst>
          </a:prstGeom>
          <a:solidFill>
            <a:srgbClr val="EEF2EA"/>
          </a:solidFill>
          <a:ln w="9525">
            <a:solidFill>
              <a:srgbClr val="DCE3DA"/>
            </a:solidFill>
            <a:prstDash val="solid"/>
          </a:ln>
        </p:spPr>
      </p:sp>
      <p:sp>
        <p:nvSpPr>
          <p:cNvPr id="37" name="Text 34"/>
          <p:cNvSpPr/>
          <p:nvPr/>
        </p:nvSpPr>
        <p:spPr>
          <a:xfrm>
            <a:off x="10921959" y="5333970"/>
            <a:ext cx="508041" cy="254020"/>
          </a:xfrm>
          <a:prstGeom prst="rect">
            <a:avLst/>
          </a:prstGeom>
          <a:noFill/>
          <a:ln/>
        </p:spPr>
        <p:txBody>
          <a:bodyPr wrap="square" lIns="0" tIns="0" rIns="0" bIns="0" rtlCol="0" anchor="ctr"/>
          <a:lstStyle/>
          <a:p>
            <a:pPr algn="ctr" indent="0" marL="0">
              <a:lnSpc>
                <a:spcPts val="1375"/>
              </a:lnSpc>
              <a:buNone/>
            </a:pPr>
            <a:r>
              <a:rPr lang="en-US" sz="1100" spc="44" kern="0" dirty="0">
                <a:solidFill>
                  <a:srgbClr val="13293D"/>
                </a:solidFill>
                <a:latin typeface="JetBrains Mono" pitchFamily="34" charset="0"/>
                <a:ea typeface="JetBrains Mono" pitchFamily="34" charset="-122"/>
                <a:cs typeface="JetBrains Mono" pitchFamily="34" charset="-120"/>
              </a:rPr>
              <a:t>A4</a:t>
            </a:r>
            <a:endParaRPr lang="en-US" sz="1100" dirty="0"/>
          </a:p>
        </p:txBody>
      </p:sp>
      <p:sp>
        <p:nvSpPr>
          <p:cNvPr id="38" name="Text 35"/>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Assumptions: A1 Atradius' India-wide B2B credit share applies to pharma · A2 1% is a target · A3 planned fee level · A4 365 / 52, about 7 turns a year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2" invalidUrl="" action="" tgtFrame="" tooltip="https://www.pib.gov.in/PressReleasePage.aspx?PRID=2231234" history="1" highlightClick="0" endSnd="0">
                  <a:extLst>
                    <a:ext uri="{A12FA001-AC4F-418D-AE19-62706E023703}">
                      <ahyp:hlinkClr xmlns:ahyp="http://schemas.microsoft.com/office/drawing/2018/hyperlinkcolor" val="tx"/>
                    </a:ext>
                  </a:extLst>
                </a:hlinkClick>
              </a:rPr>
              <a:t>PIB, FY 2024-25 pharma exports</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3" invalidUrl="" action="" tgtFrame="" tooltip="https://www.adb.org/news/demand-trade-finance-rise-amid-supply-chain-realignment-adb-report" history="1" highlightClick="0" endSnd="0">
                  <a:extLst>
                    <a:ext uri="{A12FA001-AC4F-418D-AE19-62706E023703}">
                      <ahyp:hlinkClr xmlns:ahyp="http://schemas.microsoft.com/office/drawing/2018/hyperlinkcolor" val="tx"/>
                    </a:ext>
                  </a:extLst>
                </a:hlinkClick>
              </a:rPr>
              <a:t>ADB</a:t>
            </a:r>
            <a:pPr algn="l" indent="0" marL="0">
              <a:lnSpc>
                <a:spcPts val="1485"/>
              </a:lnSpc>
              <a:buNone/>
            </a:pPr>
            <a:r>
              <a:rPr lang="en-US" sz="1100" dirty="0">
                <a:solidFill>
                  <a:srgbClr val="5B6B7B"/>
                </a:solidFill>
                <a:latin typeface="Inter" pitchFamily="34" charset="0"/>
                <a:ea typeface="Inter" pitchFamily="34" charset="-122"/>
                <a:cs typeface="Inter" pitchFamily="34" charset="-120"/>
              </a:rPr>
              <a:t> · </a:t>
            </a:r>
            <a:pPr algn="l" indent="0" marL="0">
              <a:lnSpc>
                <a:spcPts val="1485"/>
              </a:lnSpc>
              <a:buNone/>
            </a:pPr>
            <a:r>
              <a:rPr lang="en-US" sz="1100" u="sng" dirty="0">
                <a:solidFill>
                  <a:srgbClr val="5B6B7B"/>
                </a:solidFill>
                <a:latin typeface="Inter" pitchFamily="34" charset="0"/>
                <a:ea typeface="Inter" pitchFamily="34" charset="-122"/>
                <a:cs typeface="Inter" pitchFamily="34" charset="-120"/>
                <a:hlinkClick r:id="rId4" invalidUrl="" action="" tgtFrame="" tooltip="https://group.atradius.com/knowledge-and-research/reports/b2b-payment-practices-trends-india-2025" history="1" highlightClick="0" endSnd="0">
                  <a:extLst>
                    <a:ext uri="{A12FA001-AC4F-418D-AE19-62706E023703}">
                      <ahyp:hlinkClr xmlns:ahyp="http://schemas.microsoft.com/office/drawing/2018/hyperlinkcolor" val="tx"/>
                    </a:ext>
                  </a:extLst>
                </a:hlinkClick>
              </a:rPr>
              <a:t>Atradius</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15 · BUSINESS MODEL</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BUSINESS MODEL</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Paid when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capital moves</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 not before.</a:t>
            </a:r>
            <a:endParaRPr lang="en-US" sz="3800" dirty="0"/>
          </a:p>
        </p:txBody>
      </p:sp>
      <p:sp>
        <p:nvSpPr>
          <p:cNvPr id="6" name="Shape 3"/>
          <p:cNvSpPr/>
          <p:nvPr/>
        </p:nvSpPr>
        <p:spPr>
          <a:xfrm>
            <a:off x="761970" y="2095530"/>
            <a:ext cx="3429000" cy="2095530"/>
          </a:xfrm>
          <a:prstGeom prst="roundRect">
            <a:avLst>
              <a:gd name="adj" fmla="val 7274"/>
            </a:avLst>
          </a:prstGeom>
          <a:solidFill>
            <a:srgbClr val="FFFFFF"/>
          </a:solidFill>
          <a:ln w="9525">
            <a:solidFill>
              <a:srgbClr val="DCE3DA"/>
            </a:solidFill>
            <a:prstDash val="solid"/>
          </a:ln>
        </p:spPr>
      </p:sp>
      <p:sp>
        <p:nvSpPr>
          <p:cNvPr id="7" name="Text 4"/>
          <p:cNvSpPr/>
          <p:nvPr/>
        </p:nvSpPr>
        <p:spPr>
          <a:xfrm>
            <a:off x="990570" y="2298710"/>
            <a:ext cx="1270010" cy="21589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01</a:t>
            </a:r>
            <a:endParaRPr lang="en-US" sz="1400" dirty="0"/>
          </a:p>
        </p:txBody>
      </p:sp>
      <p:sp>
        <p:nvSpPr>
          <p:cNvPr id="8" name="Text 5"/>
          <p:cNvSpPr/>
          <p:nvPr/>
        </p:nvSpPr>
        <p:spPr>
          <a:xfrm>
            <a:off x="990570" y="2590770"/>
            <a:ext cx="298451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Protocol fee</a:t>
            </a:r>
            <a:endParaRPr lang="en-US" sz="1800" dirty="0"/>
          </a:p>
        </p:txBody>
      </p:sp>
      <p:sp>
        <p:nvSpPr>
          <p:cNvPr id="9" name="Text 6"/>
          <p:cNvSpPr/>
          <p:nvPr/>
        </p:nvSpPr>
        <p:spPr>
          <a:xfrm>
            <a:off x="990570" y="2984510"/>
            <a:ext cx="298451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30 to 50 bps of each drawn facility, inside the settlement waterfall (A3).</a:t>
            </a:r>
            <a:endParaRPr lang="en-US" sz="1400" dirty="0"/>
          </a:p>
        </p:txBody>
      </p:sp>
      <p:sp>
        <p:nvSpPr>
          <p:cNvPr id="10" name="Shape 7"/>
          <p:cNvSpPr/>
          <p:nvPr/>
        </p:nvSpPr>
        <p:spPr>
          <a:xfrm>
            <a:off x="4381530" y="2095530"/>
            <a:ext cx="3429000" cy="2095530"/>
          </a:xfrm>
          <a:prstGeom prst="roundRect">
            <a:avLst>
              <a:gd name="adj" fmla="val 7274"/>
            </a:avLst>
          </a:prstGeom>
          <a:solidFill>
            <a:srgbClr val="FFFFFF"/>
          </a:solidFill>
          <a:ln w="9525">
            <a:solidFill>
              <a:srgbClr val="DCE3DA"/>
            </a:solidFill>
            <a:prstDash val="solid"/>
          </a:ln>
        </p:spPr>
      </p:sp>
      <p:sp>
        <p:nvSpPr>
          <p:cNvPr id="11" name="Text 8"/>
          <p:cNvSpPr/>
          <p:nvPr/>
        </p:nvSpPr>
        <p:spPr>
          <a:xfrm>
            <a:off x="4610130" y="2298710"/>
            <a:ext cx="1270010" cy="21589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02</a:t>
            </a:r>
            <a:endParaRPr lang="en-US" sz="1400" dirty="0"/>
          </a:p>
        </p:txBody>
      </p:sp>
      <p:sp>
        <p:nvSpPr>
          <p:cNvPr id="12" name="Text 9"/>
          <p:cNvSpPr/>
          <p:nvPr/>
        </p:nvSpPr>
        <p:spPr>
          <a:xfrm>
            <a:off x="4610130" y="2590770"/>
            <a:ext cx="298451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Cover premiums</a:t>
            </a:r>
            <a:endParaRPr lang="en-US" sz="1800" dirty="0"/>
          </a:p>
        </p:txBody>
      </p:sp>
      <p:sp>
        <p:nvSpPr>
          <p:cNvPr id="13" name="Text 10"/>
          <p:cNvSpPr/>
          <p:nvPr/>
        </p:nvSpPr>
        <p:spPr>
          <a:xfrm>
            <a:off x="4610130" y="2984510"/>
            <a:ext cx="298451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 share of default and parametric cover written through the CoverPool.</a:t>
            </a:r>
            <a:endParaRPr lang="en-US" sz="1400" dirty="0"/>
          </a:p>
        </p:txBody>
      </p:sp>
      <p:sp>
        <p:nvSpPr>
          <p:cNvPr id="14" name="Shape 11"/>
          <p:cNvSpPr/>
          <p:nvPr/>
        </p:nvSpPr>
        <p:spPr>
          <a:xfrm>
            <a:off x="8001000" y="2095530"/>
            <a:ext cx="3429000" cy="2095530"/>
          </a:xfrm>
          <a:prstGeom prst="roundRect">
            <a:avLst>
              <a:gd name="adj" fmla="val 7274"/>
            </a:avLst>
          </a:prstGeom>
          <a:solidFill>
            <a:srgbClr val="FFFFFF"/>
          </a:solidFill>
          <a:ln w="9525">
            <a:solidFill>
              <a:srgbClr val="DCE3DA"/>
            </a:solidFill>
            <a:prstDash val="solid"/>
          </a:ln>
        </p:spPr>
      </p:sp>
      <p:sp>
        <p:nvSpPr>
          <p:cNvPr id="15" name="Text 12"/>
          <p:cNvSpPr/>
          <p:nvPr/>
        </p:nvSpPr>
        <p:spPr>
          <a:xfrm>
            <a:off x="8229600" y="2298710"/>
            <a:ext cx="1270010" cy="215890"/>
          </a:xfrm>
          <a:prstGeom prst="rect">
            <a:avLst/>
          </a:prstGeom>
          <a:noFill/>
          <a:ln/>
        </p:spPr>
        <p:txBody>
          <a:bodyPr wrap="square" lIns="0" tIns="0" rIns="0" bIns="0" rtlCol="0" anchor="t"/>
          <a:lstStyle/>
          <a:p>
            <a:pPr algn="l" indent="0" marL="0">
              <a:lnSpc>
                <a:spcPts val="1750"/>
              </a:lnSpc>
              <a:buNone/>
            </a:pPr>
            <a:r>
              <a:rPr lang="en-US" sz="1400" b="1" spc="112" kern="0" dirty="0">
                <a:solidFill>
                  <a:srgbClr val="0A5A73"/>
                </a:solidFill>
                <a:latin typeface="JetBrains Mono" pitchFamily="34" charset="0"/>
                <a:ea typeface="JetBrains Mono" pitchFamily="34" charset="-122"/>
                <a:cs typeface="JetBrains Mono" pitchFamily="34" charset="-120"/>
              </a:rPr>
              <a:t>03</a:t>
            </a:r>
            <a:endParaRPr lang="en-US" sz="1400" dirty="0"/>
          </a:p>
        </p:txBody>
      </p:sp>
      <p:sp>
        <p:nvSpPr>
          <p:cNvPr id="16" name="Text 13"/>
          <p:cNvSpPr/>
          <p:nvPr/>
        </p:nvSpPr>
        <p:spPr>
          <a:xfrm>
            <a:off x="8229600" y="2590770"/>
            <a:ext cx="2984510" cy="317480"/>
          </a:xfrm>
          <a:prstGeom prst="rect">
            <a:avLst/>
          </a:prstGeom>
          <a:noFill/>
          <a:ln/>
        </p:spPr>
        <p:txBody>
          <a:bodyPr wrap="square" lIns="0" tIns="0" rIns="0" bIns="0" rtlCol="0" anchor="t"/>
          <a:lstStyle/>
          <a:p>
            <a:pPr algn="l" indent="0" marL="0">
              <a:lnSpc>
                <a:spcPts val="2016"/>
              </a:lnSpc>
              <a:buNone/>
            </a:pPr>
            <a:r>
              <a:rPr lang="en-US" sz="1800" b="1" spc="-18" kern="0" dirty="0">
                <a:solidFill>
                  <a:srgbClr val="0B1B2B"/>
                </a:solidFill>
                <a:latin typeface="Space Grotesk" pitchFamily="34" charset="0"/>
                <a:ea typeface="Space Grotesk" pitchFamily="34" charset="-122"/>
                <a:cs typeface="Space Grotesk" pitchFamily="34" charset="-120"/>
              </a:rPr>
              <a:t>Software and data</a:t>
            </a:r>
            <a:endParaRPr lang="en-US" sz="1800" dirty="0"/>
          </a:p>
        </p:txBody>
      </p:sp>
      <p:sp>
        <p:nvSpPr>
          <p:cNvPr id="17" name="Text 14"/>
          <p:cNvSpPr/>
          <p:nvPr/>
        </p:nvSpPr>
        <p:spPr>
          <a:xfrm>
            <a:off x="8229600" y="2984510"/>
            <a:ext cx="2984510" cy="10795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Portfolio risk, evidence API and MCP for funds and insurers.</a:t>
            </a:r>
            <a:endParaRPr lang="en-US" sz="1400" dirty="0"/>
          </a:p>
        </p:txBody>
      </p:sp>
      <p:sp>
        <p:nvSpPr>
          <p:cNvPr id="18" name="Text 15"/>
          <p:cNvSpPr/>
          <p:nvPr/>
        </p:nvSpPr>
        <p:spPr>
          <a:xfrm>
            <a:off x="761970" y="4419570"/>
            <a:ext cx="10668030" cy="21589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ONE 100,000 USDG PAYMENT, SPLIT ON CHAIN (REFERENCE FACILITY)</a:t>
            </a:r>
            <a:endParaRPr lang="en-US" sz="1200" dirty="0"/>
          </a:p>
        </p:txBody>
      </p:sp>
      <p:sp>
        <p:nvSpPr>
          <p:cNvPr id="19" name="Shape 16"/>
          <p:cNvSpPr/>
          <p:nvPr/>
        </p:nvSpPr>
        <p:spPr>
          <a:xfrm>
            <a:off x="761970" y="4699010"/>
            <a:ext cx="6247364" cy="482620"/>
          </a:xfrm>
          <a:prstGeom prst="roundRect">
            <a:avLst>
              <a:gd name="adj" fmla="val 18416"/>
            </a:avLst>
          </a:prstGeom>
          <a:solidFill>
            <a:srgbClr val="EAF8C0"/>
          </a:solidFill>
          <a:ln/>
        </p:spPr>
      </p:sp>
      <p:sp>
        <p:nvSpPr>
          <p:cNvPr id="20" name="Shape 17"/>
          <p:cNvSpPr/>
          <p:nvPr/>
        </p:nvSpPr>
        <p:spPr>
          <a:xfrm>
            <a:off x="7034754" y="4699010"/>
            <a:ext cx="3479841" cy="482620"/>
          </a:xfrm>
          <a:prstGeom prst="roundRect">
            <a:avLst>
              <a:gd name="adj" fmla="val 18416"/>
            </a:avLst>
          </a:prstGeom>
          <a:solidFill>
            <a:srgbClr val="C6F432"/>
          </a:solidFill>
          <a:ln/>
        </p:spPr>
      </p:sp>
      <p:sp>
        <p:nvSpPr>
          <p:cNvPr id="21" name="Shape 18"/>
          <p:cNvSpPr/>
          <p:nvPr/>
        </p:nvSpPr>
        <p:spPr>
          <a:xfrm>
            <a:off x="10668030" y="4699010"/>
            <a:ext cx="761970" cy="482620"/>
          </a:xfrm>
          <a:prstGeom prst="roundRect">
            <a:avLst>
              <a:gd name="adj" fmla="val 18416"/>
            </a:avLst>
          </a:prstGeom>
          <a:solidFill>
            <a:srgbClr val="8FE3B5"/>
          </a:solidFill>
          <a:ln/>
        </p:spPr>
      </p:sp>
      <p:sp>
        <p:nvSpPr>
          <p:cNvPr id="22" name="Text 19"/>
          <p:cNvSpPr/>
          <p:nvPr/>
        </p:nvSpPr>
        <p:spPr>
          <a:xfrm>
            <a:off x="914400" y="4699010"/>
            <a:ext cx="5968014" cy="482620"/>
          </a:xfrm>
          <a:prstGeom prst="rect">
            <a:avLst/>
          </a:prstGeom>
          <a:noFill/>
          <a:ln/>
        </p:spPr>
        <p:txBody>
          <a:bodyPr wrap="square" lIns="0" tIns="0" rIns="0" bIns="0" rtlCol="0" anchor="ctr"/>
          <a:lstStyle/>
          <a:p>
            <a:pPr algn="l" indent="0" marL="0">
              <a:lnSpc>
                <a:spcPts val="1960"/>
              </a:lnSpc>
              <a:buNone/>
            </a:pPr>
            <a:r>
              <a:rPr lang="en-US" sz="1400" b="1" dirty="0">
                <a:solidFill>
                  <a:srgbClr val="0B1B2B"/>
                </a:solidFill>
                <a:latin typeface="Inter" pitchFamily="34" charset="0"/>
                <a:ea typeface="Inter" pitchFamily="34" charset="-122"/>
                <a:cs typeface="Inter" pitchFamily="34" charset="-120"/>
              </a:rPr>
              <a:t>58,800 to the exporter</a:t>
            </a:r>
            <a:endParaRPr lang="en-US" sz="1400" dirty="0"/>
          </a:p>
        </p:txBody>
      </p:sp>
      <p:sp>
        <p:nvSpPr>
          <p:cNvPr id="23" name="Text 20"/>
          <p:cNvSpPr/>
          <p:nvPr/>
        </p:nvSpPr>
        <p:spPr>
          <a:xfrm>
            <a:off x="7187184" y="4699010"/>
            <a:ext cx="3187690" cy="482620"/>
          </a:xfrm>
          <a:prstGeom prst="rect">
            <a:avLst/>
          </a:prstGeom>
          <a:noFill/>
          <a:ln/>
        </p:spPr>
        <p:txBody>
          <a:bodyPr wrap="square" lIns="0" tIns="0" rIns="0" bIns="0" rtlCol="0" anchor="ctr"/>
          <a:lstStyle/>
          <a:p>
            <a:pPr algn="l" indent="0" marL="0">
              <a:lnSpc>
                <a:spcPts val="1960"/>
              </a:lnSpc>
              <a:buNone/>
            </a:pPr>
            <a:r>
              <a:rPr lang="en-US" sz="1400" b="1" dirty="0">
                <a:solidFill>
                  <a:srgbClr val="0B1B2B"/>
                </a:solidFill>
                <a:latin typeface="Inter" pitchFamily="34" charset="0"/>
                <a:ea typeface="Inter" pitchFamily="34" charset="-122"/>
                <a:cs typeface="Inter" pitchFamily="34" charset="-120"/>
              </a:rPr>
              <a:t>40,000 principal</a:t>
            </a:r>
            <a:endParaRPr lang="en-US" sz="1400" dirty="0"/>
          </a:p>
        </p:txBody>
      </p:sp>
      <p:sp>
        <p:nvSpPr>
          <p:cNvPr id="24" name="Text 21"/>
          <p:cNvSpPr/>
          <p:nvPr/>
        </p:nvSpPr>
        <p:spPr>
          <a:xfrm>
            <a:off x="10668030" y="4699010"/>
            <a:ext cx="761970" cy="482620"/>
          </a:xfrm>
          <a:prstGeom prst="rect">
            <a:avLst/>
          </a:prstGeom>
          <a:noFill/>
          <a:ln/>
        </p:spPr>
        <p:txBody>
          <a:bodyPr wrap="square" lIns="0" tIns="0" rIns="0" bIns="0" rtlCol="0" anchor="ctr"/>
          <a:lstStyle/>
          <a:p>
            <a:pPr algn="ctr" indent="0" marL="0">
              <a:lnSpc>
                <a:spcPts val="1960"/>
              </a:lnSpc>
              <a:buNone/>
            </a:pPr>
            <a:r>
              <a:rPr lang="en-US" sz="1400" b="1" dirty="0">
                <a:solidFill>
                  <a:srgbClr val="0B1B2B"/>
                </a:solidFill>
                <a:latin typeface="Inter" pitchFamily="34" charset="0"/>
                <a:ea typeface="Inter" pitchFamily="34" charset="-122"/>
                <a:cs typeface="Inter" pitchFamily="34" charset="-120"/>
              </a:rPr>
              <a:t>1,200</a:t>
            </a:r>
            <a:endParaRPr lang="en-US" sz="1400" dirty="0"/>
          </a:p>
        </p:txBody>
      </p:sp>
      <p:sp>
        <p:nvSpPr>
          <p:cNvPr id="25" name="Text 22"/>
          <p:cNvSpPr/>
          <p:nvPr/>
        </p:nvSpPr>
        <p:spPr>
          <a:xfrm>
            <a:off x="761970" y="5372100"/>
            <a:ext cx="10668030" cy="31748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Principal and the 3% fee go to the financier. The protocol fee is one more line in this split.</a:t>
            </a:r>
            <a:endParaRPr lang="en-US" sz="1400" dirty="0"/>
          </a:p>
        </p:txBody>
      </p:sp>
      <p:sp>
        <p:nvSpPr>
          <p:cNvPr id="26" name="Text 23"/>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Non-custodial: the ReceivableVault is the sole USDG custodian · fee levels are planned (A3) · contracts/src/ReceivableVault.sol, CoverPool.sol, packages/python</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16 · COMPETITION</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LANDSCAPE, BY CATEGORY</a:t>
            </a:r>
            <a:endParaRPr lang="en-US" sz="1200" dirty="0"/>
          </a:p>
        </p:txBody>
      </p:sp>
      <p:sp>
        <p:nvSpPr>
          <p:cNvPr id="5" name="Text 2"/>
          <p:cNvSpPr/>
          <p:nvPr/>
        </p:nvSpPr>
        <p:spPr>
          <a:xfrm>
            <a:off x="761970" y="1219170"/>
            <a:ext cx="10668030" cy="1079541"/>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Each category solves one piece.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CargoFlow joins them.</a:t>
            </a:r>
            <a:endParaRPr lang="en-US" sz="3800" dirty="0"/>
          </a:p>
        </p:txBody>
      </p:sp>
      <p:sp>
        <p:nvSpPr>
          <p:cNvPr id="6" name="Text 3"/>
          <p:cNvSpPr/>
          <p:nvPr/>
        </p:nvSpPr>
        <p:spPr>
          <a:xfrm>
            <a:off x="4317980" y="2311420"/>
            <a:ext cx="1320759" cy="482620"/>
          </a:xfrm>
          <a:prstGeom prst="rect">
            <a:avLst/>
          </a:prstGeom>
          <a:noFill/>
          <a:ln/>
        </p:spPr>
        <p:txBody>
          <a:bodyPr wrap="square" lIns="0" tIns="0" rIns="0" bIns="0" rtlCol="0" anchor="b"/>
          <a:lstStyle/>
          <a:p>
            <a:pPr algn="ctr" indent="0" marL="0">
              <a:lnSpc>
                <a:spcPts val="1620"/>
              </a:lnSpc>
              <a:buNone/>
            </a:pPr>
            <a:r>
              <a:rPr lang="en-US" sz="1200" b="1" dirty="0">
                <a:solidFill>
                  <a:srgbClr val="13293D"/>
                </a:solidFill>
                <a:latin typeface="Inter" pitchFamily="34" charset="0"/>
                <a:ea typeface="Inter" pitchFamily="34" charset="-122"/>
                <a:cs typeface="Inter" pitchFamily="34" charset="-120"/>
              </a:rPr>
              <a:t>Sees cargo condition</a:t>
            </a:r>
            <a:endParaRPr lang="en-US" sz="1200" dirty="0"/>
          </a:p>
        </p:txBody>
      </p:sp>
      <p:sp>
        <p:nvSpPr>
          <p:cNvPr id="7" name="Text 4"/>
          <p:cNvSpPr/>
          <p:nvPr/>
        </p:nvSpPr>
        <p:spPr>
          <a:xfrm>
            <a:off x="5740420" y="2311420"/>
            <a:ext cx="1320759" cy="482620"/>
          </a:xfrm>
          <a:prstGeom prst="rect">
            <a:avLst/>
          </a:prstGeom>
          <a:noFill/>
          <a:ln/>
        </p:spPr>
        <p:txBody>
          <a:bodyPr wrap="square" lIns="0" tIns="0" rIns="0" bIns="0" rtlCol="0" anchor="b"/>
          <a:lstStyle/>
          <a:p>
            <a:pPr algn="ctr" indent="0" marL="0">
              <a:lnSpc>
                <a:spcPts val="1620"/>
              </a:lnSpc>
              <a:buNone/>
            </a:pPr>
            <a:r>
              <a:rPr lang="en-US" sz="1200" b="1" dirty="0">
                <a:solidFill>
                  <a:srgbClr val="13293D"/>
                </a:solidFill>
                <a:latin typeface="Inter" pitchFamily="34" charset="0"/>
                <a:ea typeface="Inter" pitchFamily="34" charset="-122"/>
                <a:cs typeface="Inter" pitchFamily="34" charset="-120"/>
              </a:rPr>
              <a:t>Releases on evidence</a:t>
            </a:r>
            <a:endParaRPr lang="en-US" sz="1200" dirty="0"/>
          </a:p>
        </p:txBody>
      </p:sp>
      <p:sp>
        <p:nvSpPr>
          <p:cNvPr id="8" name="Text 5"/>
          <p:cNvSpPr/>
          <p:nvPr/>
        </p:nvSpPr>
        <p:spPr>
          <a:xfrm>
            <a:off x="7162770" y="2311420"/>
            <a:ext cx="1320759" cy="482620"/>
          </a:xfrm>
          <a:prstGeom prst="rect">
            <a:avLst/>
          </a:prstGeom>
          <a:noFill/>
          <a:ln/>
        </p:spPr>
        <p:txBody>
          <a:bodyPr wrap="square" lIns="0" tIns="0" rIns="0" bIns="0" rtlCol="0" anchor="b"/>
          <a:lstStyle/>
          <a:p>
            <a:pPr algn="ctr" indent="0" marL="0">
              <a:lnSpc>
                <a:spcPts val="1620"/>
              </a:lnSpc>
              <a:buNone/>
            </a:pPr>
            <a:r>
              <a:rPr lang="en-US" sz="1200" b="1" dirty="0">
                <a:solidFill>
                  <a:srgbClr val="13293D"/>
                </a:solidFill>
                <a:latin typeface="Inter" pitchFamily="34" charset="0"/>
                <a:ea typeface="Inter" pitchFamily="34" charset="-122"/>
                <a:cs typeface="Inter" pitchFamily="34" charset="-120"/>
              </a:rPr>
              <a:t>Payment and title together</a:t>
            </a:r>
            <a:endParaRPr lang="en-US" sz="1200" dirty="0"/>
          </a:p>
        </p:txBody>
      </p:sp>
      <p:sp>
        <p:nvSpPr>
          <p:cNvPr id="9" name="Text 6"/>
          <p:cNvSpPr/>
          <p:nvPr/>
        </p:nvSpPr>
        <p:spPr>
          <a:xfrm>
            <a:off x="8585210" y="2311420"/>
            <a:ext cx="1320759" cy="482620"/>
          </a:xfrm>
          <a:prstGeom prst="rect">
            <a:avLst/>
          </a:prstGeom>
          <a:noFill/>
          <a:ln/>
        </p:spPr>
        <p:txBody>
          <a:bodyPr wrap="square" lIns="0" tIns="0" rIns="0" bIns="0" rtlCol="0" anchor="b"/>
          <a:lstStyle/>
          <a:p>
            <a:pPr algn="ctr" indent="0" marL="0">
              <a:lnSpc>
                <a:spcPts val="1620"/>
              </a:lnSpc>
              <a:buNone/>
            </a:pPr>
            <a:r>
              <a:rPr lang="en-US" sz="1200" b="1" dirty="0">
                <a:solidFill>
                  <a:srgbClr val="13293D"/>
                </a:solidFill>
                <a:latin typeface="Inter" pitchFamily="34" charset="0"/>
                <a:ea typeface="Inter" pitchFamily="34" charset="-122"/>
                <a:cs typeface="Inter" pitchFamily="34" charset="-120"/>
              </a:rPr>
              <a:t>Private telemetry</a:t>
            </a:r>
            <a:endParaRPr lang="en-US" sz="1200" dirty="0"/>
          </a:p>
        </p:txBody>
      </p:sp>
      <p:sp>
        <p:nvSpPr>
          <p:cNvPr id="10" name="Text 7"/>
          <p:cNvSpPr/>
          <p:nvPr/>
        </p:nvSpPr>
        <p:spPr>
          <a:xfrm>
            <a:off x="10007559" y="2311420"/>
            <a:ext cx="1320759" cy="482620"/>
          </a:xfrm>
          <a:prstGeom prst="rect">
            <a:avLst/>
          </a:prstGeom>
          <a:noFill/>
          <a:ln/>
        </p:spPr>
        <p:txBody>
          <a:bodyPr wrap="square" lIns="0" tIns="0" rIns="0" bIns="0" rtlCol="0" anchor="b"/>
          <a:lstStyle/>
          <a:p>
            <a:pPr algn="ctr" indent="0" marL="0">
              <a:lnSpc>
                <a:spcPts val="1620"/>
              </a:lnSpc>
              <a:buNone/>
            </a:pPr>
            <a:r>
              <a:rPr lang="en-US" sz="1200" b="1" dirty="0">
                <a:solidFill>
                  <a:srgbClr val="13293D"/>
                </a:solidFill>
                <a:latin typeface="Inter" pitchFamily="34" charset="0"/>
                <a:ea typeface="Inter" pitchFamily="34" charset="-122"/>
                <a:cs typeface="Inter" pitchFamily="34" charset="-120"/>
              </a:rPr>
              <a:t>Stablecoin settlement</a:t>
            </a:r>
            <a:endParaRPr lang="en-US" sz="1200" dirty="0"/>
          </a:p>
        </p:txBody>
      </p:sp>
      <p:sp>
        <p:nvSpPr>
          <p:cNvPr id="11" name="Shape 8"/>
          <p:cNvSpPr/>
          <p:nvPr/>
        </p:nvSpPr>
        <p:spPr>
          <a:xfrm>
            <a:off x="761970" y="3416290"/>
            <a:ext cx="10668030" cy="0"/>
          </a:xfrm>
          <a:prstGeom prst="line">
            <a:avLst/>
          </a:prstGeom>
          <a:noFill/>
          <a:ln w="12700">
            <a:solidFill>
              <a:srgbClr val="DCE3DA"/>
            </a:solidFill>
            <a:prstDash val="solid"/>
          </a:ln>
        </p:spPr>
      </p:sp>
      <p:sp>
        <p:nvSpPr>
          <p:cNvPr id="12" name="Text 9"/>
          <p:cNvSpPr/>
          <p:nvPr/>
        </p:nvSpPr>
        <p:spPr>
          <a:xfrm>
            <a:off x="761970" y="2895630"/>
            <a:ext cx="3429000" cy="266730"/>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Bank trade finance</a:t>
            </a:r>
            <a:endParaRPr lang="en-US" sz="1600" dirty="0"/>
          </a:p>
        </p:txBody>
      </p:sp>
      <p:sp>
        <p:nvSpPr>
          <p:cNvPr id="13" name="Text 10"/>
          <p:cNvSpPr/>
          <p:nvPr/>
        </p:nvSpPr>
        <p:spPr>
          <a:xfrm>
            <a:off x="761970" y="3162270"/>
            <a:ext cx="3429000" cy="24131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letters of credit, collections</a:t>
            </a:r>
            <a:endParaRPr lang="en-US" sz="1400" dirty="0"/>
          </a:p>
        </p:txBody>
      </p:sp>
      <p:sp>
        <p:nvSpPr>
          <p:cNvPr id="14" name="Shape 11"/>
          <p:cNvSpPr/>
          <p:nvPr/>
        </p:nvSpPr>
        <p:spPr>
          <a:xfrm>
            <a:off x="4864059" y="3035259"/>
            <a:ext cx="228600" cy="228600"/>
          </a:xfrm>
          <a:prstGeom prst="ellipse">
            <a:avLst/>
          </a:prstGeom>
          <a:solidFill>
            <a:srgbClr val="FFFFFF"/>
          </a:solidFill>
          <a:ln w="19050">
            <a:solidFill>
              <a:srgbClr val="B9C4BC"/>
            </a:solidFill>
            <a:prstDash val="solid"/>
          </a:ln>
        </p:spPr>
      </p:sp>
      <p:sp>
        <p:nvSpPr>
          <p:cNvPr id="15" name="Shape 12"/>
          <p:cNvSpPr/>
          <p:nvPr/>
        </p:nvSpPr>
        <p:spPr>
          <a:xfrm>
            <a:off x="6286500" y="3035259"/>
            <a:ext cx="228600" cy="228600"/>
          </a:xfrm>
          <a:prstGeom prst="ellipse">
            <a:avLst/>
          </a:prstGeom>
          <a:solidFill>
            <a:srgbClr val="FFB020"/>
          </a:solidFill>
          <a:ln w="19050">
            <a:solidFill>
              <a:srgbClr val="0B1B2B"/>
            </a:solidFill>
            <a:prstDash val="solid"/>
          </a:ln>
        </p:spPr>
      </p:sp>
      <p:sp>
        <p:nvSpPr>
          <p:cNvPr id="16" name="Shape 13"/>
          <p:cNvSpPr/>
          <p:nvPr/>
        </p:nvSpPr>
        <p:spPr>
          <a:xfrm>
            <a:off x="7708941" y="3035259"/>
            <a:ext cx="228600" cy="228600"/>
          </a:xfrm>
          <a:prstGeom prst="ellipse">
            <a:avLst/>
          </a:prstGeom>
          <a:solidFill>
            <a:srgbClr val="FFB020"/>
          </a:solidFill>
          <a:ln w="19050">
            <a:solidFill>
              <a:srgbClr val="0B1B2B"/>
            </a:solidFill>
            <a:prstDash val="solid"/>
          </a:ln>
        </p:spPr>
      </p:sp>
      <p:sp>
        <p:nvSpPr>
          <p:cNvPr id="17" name="Shape 14"/>
          <p:cNvSpPr/>
          <p:nvPr/>
        </p:nvSpPr>
        <p:spPr>
          <a:xfrm>
            <a:off x="9131290" y="3035259"/>
            <a:ext cx="228600" cy="228600"/>
          </a:xfrm>
          <a:prstGeom prst="ellipse">
            <a:avLst/>
          </a:prstGeom>
          <a:solidFill>
            <a:srgbClr val="FFFFFF"/>
          </a:solidFill>
          <a:ln w="19050">
            <a:solidFill>
              <a:srgbClr val="B9C4BC"/>
            </a:solidFill>
            <a:prstDash val="solid"/>
          </a:ln>
        </p:spPr>
      </p:sp>
      <p:sp>
        <p:nvSpPr>
          <p:cNvPr id="18" name="Shape 15"/>
          <p:cNvSpPr/>
          <p:nvPr/>
        </p:nvSpPr>
        <p:spPr>
          <a:xfrm>
            <a:off x="10553730" y="3035259"/>
            <a:ext cx="228600" cy="228600"/>
          </a:xfrm>
          <a:prstGeom prst="ellipse">
            <a:avLst/>
          </a:prstGeom>
          <a:solidFill>
            <a:srgbClr val="FFFFFF"/>
          </a:solidFill>
          <a:ln w="19050">
            <a:solidFill>
              <a:srgbClr val="B9C4BC"/>
            </a:solidFill>
            <a:prstDash val="solid"/>
          </a:ln>
        </p:spPr>
      </p:sp>
      <p:sp>
        <p:nvSpPr>
          <p:cNvPr id="19" name="Shape 16"/>
          <p:cNvSpPr/>
          <p:nvPr/>
        </p:nvSpPr>
        <p:spPr>
          <a:xfrm>
            <a:off x="761970" y="3975080"/>
            <a:ext cx="10668030" cy="0"/>
          </a:xfrm>
          <a:prstGeom prst="line">
            <a:avLst/>
          </a:prstGeom>
          <a:noFill/>
          <a:ln w="12700">
            <a:solidFill>
              <a:srgbClr val="DCE3DA"/>
            </a:solidFill>
            <a:prstDash val="solid"/>
          </a:ln>
        </p:spPr>
      </p:sp>
      <p:sp>
        <p:nvSpPr>
          <p:cNvPr id="20" name="Text 17"/>
          <p:cNvSpPr/>
          <p:nvPr/>
        </p:nvSpPr>
        <p:spPr>
          <a:xfrm>
            <a:off x="761970" y="3454420"/>
            <a:ext cx="3429000" cy="266730"/>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Factoring fintechs</a:t>
            </a:r>
            <a:endParaRPr lang="en-US" sz="1600" dirty="0"/>
          </a:p>
        </p:txBody>
      </p:sp>
      <p:sp>
        <p:nvSpPr>
          <p:cNvPr id="21" name="Text 18"/>
          <p:cNvSpPr/>
          <p:nvPr/>
        </p:nvSpPr>
        <p:spPr>
          <a:xfrm>
            <a:off x="761970" y="3721059"/>
            <a:ext cx="3429000" cy="24131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advance on the buyer's credit</a:t>
            </a:r>
            <a:endParaRPr lang="en-US" sz="1400" dirty="0"/>
          </a:p>
        </p:txBody>
      </p:sp>
      <p:sp>
        <p:nvSpPr>
          <p:cNvPr id="22" name="Shape 19"/>
          <p:cNvSpPr/>
          <p:nvPr/>
        </p:nvSpPr>
        <p:spPr>
          <a:xfrm>
            <a:off x="4864059" y="3594141"/>
            <a:ext cx="228600" cy="228600"/>
          </a:xfrm>
          <a:prstGeom prst="ellipse">
            <a:avLst/>
          </a:prstGeom>
          <a:solidFill>
            <a:srgbClr val="FFFFFF"/>
          </a:solidFill>
          <a:ln w="19050">
            <a:solidFill>
              <a:srgbClr val="B9C4BC"/>
            </a:solidFill>
            <a:prstDash val="solid"/>
          </a:ln>
        </p:spPr>
      </p:sp>
      <p:sp>
        <p:nvSpPr>
          <p:cNvPr id="23" name="Shape 20"/>
          <p:cNvSpPr/>
          <p:nvPr/>
        </p:nvSpPr>
        <p:spPr>
          <a:xfrm>
            <a:off x="6286500" y="3594141"/>
            <a:ext cx="228600" cy="228600"/>
          </a:xfrm>
          <a:prstGeom prst="ellipse">
            <a:avLst/>
          </a:prstGeom>
          <a:solidFill>
            <a:srgbClr val="FFFFFF"/>
          </a:solidFill>
          <a:ln w="19050">
            <a:solidFill>
              <a:srgbClr val="B9C4BC"/>
            </a:solidFill>
            <a:prstDash val="solid"/>
          </a:ln>
        </p:spPr>
      </p:sp>
      <p:sp>
        <p:nvSpPr>
          <p:cNvPr id="24" name="Shape 21"/>
          <p:cNvSpPr/>
          <p:nvPr/>
        </p:nvSpPr>
        <p:spPr>
          <a:xfrm>
            <a:off x="7708941" y="3594141"/>
            <a:ext cx="228600" cy="228600"/>
          </a:xfrm>
          <a:prstGeom prst="ellipse">
            <a:avLst/>
          </a:prstGeom>
          <a:solidFill>
            <a:srgbClr val="FFFFFF"/>
          </a:solidFill>
          <a:ln w="19050">
            <a:solidFill>
              <a:srgbClr val="B9C4BC"/>
            </a:solidFill>
            <a:prstDash val="solid"/>
          </a:ln>
        </p:spPr>
      </p:sp>
      <p:sp>
        <p:nvSpPr>
          <p:cNvPr id="25" name="Shape 22"/>
          <p:cNvSpPr/>
          <p:nvPr/>
        </p:nvSpPr>
        <p:spPr>
          <a:xfrm>
            <a:off x="9131290" y="3594141"/>
            <a:ext cx="228600" cy="228600"/>
          </a:xfrm>
          <a:prstGeom prst="ellipse">
            <a:avLst/>
          </a:prstGeom>
          <a:solidFill>
            <a:srgbClr val="FFFFFF"/>
          </a:solidFill>
          <a:ln w="19050">
            <a:solidFill>
              <a:srgbClr val="B9C4BC"/>
            </a:solidFill>
            <a:prstDash val="solid"/>
          </a:ln>
        </p:spPr>
      </p:sp>
      <p:sp>
        <p:nvSpPr>
          <p:cNvPr id="26" name="Shape 23"/>
          <p:cNvSpPr/>
          <p:nvPr/>
        </p:nvSpPr>
        <p:spPr>
          <a:xfrm>
            <a:off x="10553730" y="3594141"/>
            <a:ext cx="228600" cy="228600"/>
          </a:xfrm>
          <a:prstGeom prst="ellipse">
            <a:avLst/>
          </a:prstGeom>
          <a:solidFill>
            <a:srgbClr val="FFFFFF"/>
          </a:solidFill>
          <a:ln w="19050">
            <a:solidFill>
              <a:srgbClr val="B9C4BC"/>
            </a:solidFill>
            <a:prstDash val="solid"/>
          </a:ln>
        </p:spPr>
      </p:sp>
      <p:sp>
        <p:nvSpPr>
          <p:cNvPr id="27" name="Shape 24"/>
          <p:cNvSpPr/>
          <p:nvPr/>
        </p:nvSpPr>
        <p:spPr>
          <a:xfrm>
            <a:off x="761970" y="4533870"/>
            <a:ext cx="10668030" cy="0"/>
          </a:xfrm>
          <a:prstGeom prst="line">
            <a:avLst/>
          </a:prstGeom>
          <a:noFill/>
          <a:ln w="12700">
            <a:solidFill>
              <a:srgbClr val="DCE3DA"/>
            </a:solidFill>
            <a:prstDash val="solid"/>
          </a:ln>
        </p:spPr>
      </p:sp>
      <p:sp>
        <p:nvSpPr>
          <p:cNvPr id="28" name="Text 25"/>
          <p:cNvSpPr/>
          <p:nvPr/>
        </p:nvSpPr>
        <p:spPr>
          <a:xfrm>
            <a:off x="761970" y="4013210"/>
            <a:ext cx="3429000" cy="266730"/>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Cold-chain monitoring</a:t>
            </a:r>
            <a:endParaRPr lang="en-US" sz="1600" dirty="0"/>
          </a:p>
        </p:txBody>
      </p:sp>
      <p:sp>
        <p:nvSpPr>
          <p:cNvPr id="29" name="Text 26"/>
          <p:cNvSpPr/>
          <p:nvPr/>
        </p:nvSpPr>
        <p:spPr>
          <a:xfrm>
            <a:off x="761970" y="4279941"/>
            <a:ext cx="3429000" cy="24131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loggers and visibility</a:t>
            </a:r>
            <a:endParaRPr lang="en-US" sz="1400" dirty="0"/>
          </a:p>
        </p:txBody>
      </p:sp>
      <p:sp>
        <p:nvSpPr>
          <p:cNvPr id="30" name="Shape 27"/>
          <p:cNvSpPr/>
          <p:nvPr/>
        </p:nvSpPr>
        <p:spPr>
          <a:xfrm>
            <a:off x="4864059" y="4152930"/>
            <a:ext cx="228600" cy="228600"/>
          </a:xfrm>
          <a:prstGeom prst="ellipse">
            <a:avLst/>
          </a:prstGeom>
          <a:solidFill>
            <a:srgbClr val="0B1B2B"/>
          </a:solidFill>
          <a:ln w="19050">
            <a:solidFill>
              <a:srgbClr val="0B1B2B"/>
            </a:solidFill>
            <a:prstDash val="solid"/>
          </a:ln>
        </p:spPr>
      </p:sp>
      <p:sp>
        <p:nvSpPr>
          <p:cNvPr id="31" name="Shape 28"/>
          <p:cNvSpPr/>
          <p:nvPr/>
        </p:nvSpPr>
        <p:spPr>
          <a:xfrm>
            <a:off x="6286500" y="4152930"/>
            <a:ext cx="228600" cy="228600"/>
          </a:xfrm>
          <a:prstGeom prst="ellipse">
            <a:avLst/>
          </a:prstGeom>
          <a:solidFill>
            <a:srgbClr val="FFFFFF"/>
          </a:solidFill>
          <a:ln w="19050">
            <a:solidFill>
              <a:srgbClr val="B9C4BC"/>
            </a:solidFill>
            <a:prstDash val="solid"/>
          </a:ln>
        </p:spPr>
      </p:sp>
      <p:sp>
        <p:nvSpPr>
          <p:cNvPr id="32" name="Shape 29"/>
          <p:cNvSpPr/>
          <p:nvPr/>
        </p:nvSpPr>
        <p:spPr>
          <a:xfrm>
            <a:off x="7708941" y="4152930"/>
            <a:ext cx="228600" cy="228600"/>
          </a:xfrm>
          <a:prstGeom prst="ellipse">
            <a:avLst/>
          </a:prstGeom>
          <a:solidFill>
            <a:srgbClr val="FFFFFF"/>
          </a:solidFill>
          <a:ln w="19050">
            <a:solidFill>
              <a:srgbClr val="B9C4BC"/>
            </a:solidFill>
            <a:prstDash val="solid"/>
          </a:ln>
        </p:spPr>
      </p:sp>
      <p:sp>
        <p:nvSpPr>
          <p:cNvPr id="33" name="Shape 30"/>
          <p:cNvSpPr/>
          <p:nvPr/>
        </p:nvSpPr>
        <p:spPr>
          <a:xfrm>
            <a:off x="9131290" y="4152930"/>
            <a:ext cx="228600" cy="228600"/>
          </a:xfrm>
          <a:prstGeom prst="ellipse">
            <a:avLst/>
          </a:prstGeom>
          <a:solidFill>
            <a:srgbClr val="FFFFFF"/>
          </a:solidFill>
          <a:ln w="19050">
            <a:solidFill>
              <a:srgbClr val="B9C4BC"/>
            </a:solidFill>
            <a:prstDash val="solid"/>
          </a:ln>
        </p:spPr>
      </p:sp>
      <p:sp>
        <p:nvSpPr>
          <p:cNvPr id="34" name="Shape 31"/>
          <p:cNvSpPr/>
          <p:nvPr/>
        </p:nvSpPr>
        <p:spPr>
          <a:xfrm>
            <a:off x="10553730" y="4152930"/>
            <a:ext cx="228600" cy="228600"/>
          </a:xfrm>
          <a:prstGeom prst="ellipse">
            <a:avLst/>
          </a:prstGeom>
          <a:solidFill>
            <a:srgbClr val="FFFFFF"/>
          </a:solidFill>
          <a:ln w="19050">
            <a:solidFill>
              <a:srgbClr val="B9C4BC"/>
            </a:solidFill>
            <a:prstDash val="solid"/>
          </a:ln>
        </p:spPr>
      </p:sp>
      <p:sp>
        <p:nvSpPr>
          <p:cNvPr id="35" name="Shape 32"/>
          <p:cNvSpPr/>
          <p:nvPr/>
        </p:nvSpPr>
        <p:spPr>
          <a:xfrm>
            <a:off x="761970" y="5092659"/>
            <a:ext cx="10668030" cy="0"/>
          </a:xfrm>
          <a:prstGeom prst="line">
            <a:avLst/>
          </a:prstGeom>
          <a:noFill/>
          <a:ln w="12700">
            <a:solidFill>
              <a:srgbClr val="DCE3DA"/>
            </a:solidFill>
            <a:prstDash val="solid"/>
          </a:ln>
        </p:spPr>
      </p:sp>
      <p:sp>
        <p:nvSpPr>
          <p:cNvPr id="36" name="Text 33"/>
          <p:cNvSpPr/>
          <p:nvPr/>
        </p:nvSpPr>
        <p:spPr>
          <a:xfrm>
            <a:off x="761970" y="4572000"/>
            <a:ext cx="3429000" cy="266730"/>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On-chain RWA credit</a:t>
            </a:r>
            <a:endParaRPr lang="en-US" sz="1600" dirty="0"/>
          </a:p>
        </p:txBody>
      </p:sp>
      <p:sp>
        <p:nvSpPr>
          <p:cNvPr id="37" name="Text 34"/>
          <p:cNvSpPr/>
          <p:nvPr/>
        </p:nvSpPr>
        <p:spPr>
          <a:xfrm>
            <a:off x="761970" y="4838730"/>
            <a:ext cx="3429000" cy="24131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pooled private credit</a:t>
            </a:r>
            <a:endParaRPr lang="en-US" sz="1400" dirty="0"/>
          </a:p>
        </p:txBody>
      </p:sp>
      <p:sp>
        <p:nvSpPr>
          <p:cNvPr id="38" name="Shape 35"/>
          <p:cNvSpPr/>
          <p:nvPr/>
        </p:nvSpPr>
        <p:spPr>
          <a:xfrm>
            <a:off x="4864059" y="4711720"/>
            <a:ext cx="228600" cy="228600"/>
          </a:xfrm>
          <a:prstGeom prst="ellipse">
            <a:avLst/>
          </a:prstGeom>
          <a:solidFill>
            <a:srgbClr val="FFFFFF"/>
          </a:solidFill>
          <a:ln w="19050">
            <a:solidFill>
              <a:srgbClr val="B9C4BC"/>
            </a:solidFill>
            <a:prstDash val="solid"/>
          </a:ln>
        </p:spPr>
      </p:sp>
      <p:sp>
        <p:nvSpPr>
          <p:cNvPr id="39" name="Shape 36"/>
          <p:cNvSpPr/>
          <p:nvPr/>
        </p:nvSpPr>
        <p:spPr>
          <a:xfrm>
            <a:off x="6286500" y="4711720"/>
            <a:ext cx="228600" cy="228600"/>
          </a:xfrm>
          <a:prstGeom prst="ellipse">
            <a:avLst/>
          </a:prstGeom>
          <a:solidFill>
            <a:srgbClr val="FFFFFF"/>
          </a:solidFill>
          <a:ln w="19050">
            <a:solidFill>
              <a:srgbClr val="B9C4BC"/>
            </a:solidFill>
            <a:prstDash val="solid"/>
          </a:ln>
        </p:spPr>
      </p:sp>
      <p:sp>
        <p:nvSpPr>
          <p:cNvPr id="40" name="Shape 37"/>
          <p:cNvSpPr/>
          <p:nvPr/>
        </p:nvSpPr>
        <p:spPr>
          <a:xfrm>
            <a:off x="7708941" y="4711720"/>
            <a:ext cx="228600" cy="228600"/>
          </a:xfrm>
          <a:prstGeom prst="ellipse">
            <a:avLst/>
          </a:prstGeom>
          <a:solidFill>
            <a:srgbClr val="FFFFFF"/>
          </a:solidFill>
          <a:ln w="19050">
            <a:solidFill>
              <a:srgbClr val="B9C4BC"/>
            </a:solidFill>
            <a:prstDash val="solid"/>
          </a:ln>
        </p:spPr>
      </p:sp>
      <p:sp>
        <p:nvSpPr>
          <p:cNvPr id="41" name="Shape 38"/>
          <p:cNvSpPr/>
          <p:nvPr/>
        </p:nvSpPr>
        <p:spPr>
          <a:xfrm>
            <a:off x="9131290" y="4711720"/>
            <a:ext cx="228600" cy="228600"/>
          </a:xfrm>
          <a:prstGeom prst="ellipse">
            <a:avLst/>
          </a:prstGeom>
          <a:solidFill>
            <a:srgbClr val="FFFFFF"/>
          </a:solidFill>
          <a:ln w="19050">
            <a:solidFill>
              <a:srgbClr val="B9C4BC"/>
            </a:solidFill>
            <a:prstDash val="solid"/>
          </a:ln>
        </p:spPr>
      </p:sp>
      <p:sp>
        <p:nvSpPr>
          <p:cNvPr id="42" name="Shape 39"/>
          <p:cNvSpPr/>
          <p:nvPr/>
        </p:nvSpPr>
        <p:spPr>
          <a:xfrm>
            <a:off x="10553730" y="4711720"/>
            <a:ext cx="228600" cy="228600"/>
          </a:xfrm>
          <a:prstGeom prst="ellipse">
            <a:avLst/>
          </a:prstGeom>
          <a:solidFill>
            <a:srgbClr val="0B1B2B"/>
          </a:solidFill>
          <a:ln w="19050">
            <a:solidFill>
              <a:srgbClr val="0B1B2B"/>
            </a:solidFill>
            <a:prstDash val="solid"/>
          </a:ln>
        </p:spPr>
      </p:sp>
      <p:sp>
        <p:nvSpPr>
          <p:cNvPr id="43" name="Shape 40"/>
          <p:cNvSpPr/>
          <p:nvPr/>
        </p:nvSpPr>
        <p:spPr>
          <a:xfrm>
            <a:off x="634959" y="5080041"/>
            <a:ext cx="10921959" cy="584210"/>
          </a:xfrm>
          <a:prstGeom prst="roundRect">
            <a:avLst>
              <a:gd name="adj" fmla="val 19565"/>
            </a:avLst>
          </a:prstGeom>
          <a:solidFill>
            <a:srgbClr val="EAF8C0"/>
          </a:solidFill>
          <a:ln/>
        </p:spPr>
      </p:sp>
      <p:sp>
        <p:nvSpPr>
          <p:cNvPr id="44" name="Text 41"/>
          <p:cNvSpPr/>
          <p:nvPr/>
        </p:nvSpPr>
        <p:spPr>
          <a:xfrm>
            <a:off x="761970" y="5130790"/>
            <a:ext cx="3429000" cy="266730"/>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CargoFlow</a:t>
            </a:r>
            <a:endParaRPr lang="en-US" sz="1600" dirty="0"/>
          </a:p>
        </p:txBody>
      </p:sp>
      <p:sp>
        <p:nvSpPr>
          <p:cNvPr id="45" name="Text 42"/>
          <p:cNvSpPr/>
          <p:nvPr/>
        </p:nvSpPr>
        <p:spPr>
          <a:xfrm>
            <a:off x="761970" y="5397520"/>
            <a:ext cx="3429000" cy="24131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a facility per shipment</a:t>
            </a:r>
            <a:endParaRPr lang="en-US" sz="1400" dirty="0"/>
          </a:p>
        </p:txBody>
      </p:sp>
      <p:sp>
        <p:nvSpPr>
          <p:cNvPr id="46" name="Shape 43"/>
          <p:cNvSpPr/>
          <p:nvPr/>
        </p:nvSpPr>
        <p:spPr>
          <a:xfrm>
            <a:off x="4864059" y="5270510"/>
            <a:ext cx="228600" cy="228600"/>
          </a:xfrm>
          <a:prstGeom prst="ellipse">
            <a:avLst/>
          </a:prstGeom>
          <a:solidFill>
            <a:srgbClr val="C6F432"/>
          </a:solidFill>
          <a:ln w="19050">
            <a:solidFill>
              <a:srgbClr val="0B1B2B"/>
            </a:solidFill>
            <a:prstDash val="solid"/>
          </a:ln>
        </p:spPr>
      </p:sp>
      <p:sp>
        <p:nvSpPr>
          <p:cNvPr id="47" name="Shape 44"/>
          <p:cNvSpPr/>
          <p:nvPr/>
        </p:nvSpPr>
        <p:spPr>
          <a:xfrm>
            <a:off x="6286500" y="5270510"/>
            <a:ext cx="228600" cy="228600"/>
          </a:xfrm>
          <a:prstGeom prst="ellipse">
            <a:avLst/>
          </a:prstGeom>
          <a:solidFill>
            <a:srgbClr val="C6F432"/>
          </a:solidFill>
          <a:ln w="19050">
            <a:solidFill>
              <a:srgbClr val="0B1B2B"/>
            </a:solidFill>
            <a:prstDash val="solid"/>
          </a:ln>
        </p:spPr>
      </p:sp>
      <p:sp>
        <p:nvSpPr>
          <p:cNvPr id="48" name="Shape 45"/>
          <p:cNvSpPr/>
          <p:nvPr/>
        </p:nvSpPr>
        <p:spPr>
          <a:xfrm>
            <a:off x="7708941" y="5270510"/>
            <a:ext cx="228600" cy="228600"/>
          </a:xfrm>
          <a:prstGeom prst="ellipse">
            <a:avLst/>
          </a:prstGeom>
          <a:solidFill>
            <a:srgbClr val="C6F432"/>
          </a:solidFill>
          <a:ln w="19050">
            <a:solidFill>
              <a:srgbClr val="0B1B2B"/>
            </a:solidFill>
            <a:prstDash val="solid"/>
          </a:ln>
        </p:spPr>
      </p:sp>
      <p:sp>
        <p:nvSpPr>
          <p:cNvPr id="49" name="Shape 46"/>
          <p:cNvSpPr/>
          <p:nvPr/>
        </p:nvSpPr>
        <p:spPr>
          <a:xfrm>
            <a:off x="9131290" y="5270510"/>
            <a:ext cx="228600" cy="228600"/>
          </a:xfrm>
          <a:prstGeom prst="ellipse">
            <a:avLst/>
          </a:prstGeom>
          <a:solidFill>
            <a:srgbClr val="C6F432"/>
          </a:solidFill>
          <a:ln w="19050">
            <a:solidFill>
              <a:srgbClr val="0B1B2B"/>
            </a:solidFill>
            <a:prstDash val="solid"/>
          </a:ln>
        </p:spPr>
      </p:sp>
      <p:sp>
        <p:nvSpPr>
          <p:cNvPr id="50" name="Shape 47"/>
          <p:cNvSpPr/>
          <p:nvPr/>
        </p:nvSpPr>
        <p:spPr>
          <a:xfrm>
            <a:off x="10553730" y="5270510"/>
            <a:ext cx="228600" cy="228600"/>
          </a:xfrm>
          <a:prstGeom prst="ellipse">
            <a:avLst/>
          </a:prstGeom>
          <a:solidFill>
            <a:srgbClr val="C6F432"/>
          </a:solidFill>
          <a:ln w="19050">
            <a:solidFill>
              <a:srgbClr val="0B1B2B"/>
            </a:solidFill>
            <a:prstDash val="solid"/>
          </a:ln>
        </p:spPr>
      </p:sp>
      <p:sp>
        <p:nvSpPr>
          <p:cNvPr id="51" name="Shape 48"/>
          <p:cNvSpPr/>
          <p:nvPr/>
        </p:nvSpPr>
        <p:spPr>
          <a:xfrm>
            <a:off x="761970" y="5854720"/>
            <a:ext cx="165141" cy="165141"/>
          </a:xfrm>
          <a:prstGeom prst="ellipse">
            <a:avLst/>
          </a:prstGeom>
          <a:solidFill>
            <a:srgbClr val="0B1B2B"/>
          </a:solidFill>
          <a:ln w="19050">
            <a:solidFill>
              <a:srgbClr val="0B1B2B"/>
            </a:solidFill>
            <a:prstDash val="solid"/>
          </a:ln>
        </p:spPr>
      </p:sp>
      <p:sp>
        <p:nvSpPr>
          <p:cNvPr id="52" name="Text 49"/>
          <p:cNvSpPr/>
          <p:nvPr/>
        </p:nvSpPr>
        <p:spPr>
          <a:xfrm>
            <a:off x="1015990" y="5810280"/>
            <a:ext cx="57150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yes</a:t>
            </a:r>
            <a:endParaRPr lang="en-US" sz="1400" dirty="0"/>
          </a:p>
        </p:txBody>
      </p:sp>
      <p:sp>
        <p:nvSpPr>
          <p:cNvPr id="53" name="Shape 50"/>
          <p:cNvSpPr/>
          <p:nvPr/>
        </p:nvSpPr>
        <p:spPr>
          <a:xfrm>
            <a:off x="1714500" y="5854720"/>
            <a:ext cx="165141" cy="165141"/>
          </a:xfrm>
          <a:prstGeom prst="ellipse">
            <a:avLst/>
          </a:prstGeom>
          <a:solidFill>
            <a:srgbClr val="FFB020"/>
          </a:solidFill>
          <a:ln w="19050">
            <a:solidFill>
              <a:srgbClr val="0B1B2B"/>
            </a:solidFill>
            <a:prstDash val="solid"/>
          </a:ln>
        </p:spPr>
      </p:sp>
      <p:sp>
        <p:nvSpPr>
          <p:cNvPr id="54" name="Text 51"/>
          <p:cNvSpPr/>
          <p:nvPr/>
        </p:nvSpPr>
        <p:spPr>
          <a:xfrm>
            <a:off x="1968520" y="5810280"/>
            <a:ext cx="209553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partly, on documents</a:t>
            </a:r>
            <a:endParaRPr lang="en-US" sz="1400" dirty="0"/>
          </a:p>
        </p:txBody>
      </p:sp>
      <p:sp>
        <p:nvSpPr>
          <p:cNvPr id="55" name="Shape 52"/>
          <p:cNvSpPr/>
          <p:nvPr/>
        </p:nvSpPr>
        <p:spPr>
          <a:xfrm>
            <a:off x="4254520" y="5854720"/>
            <a:ext cx="165141" cy="165141"/>
          </a:xfrm>
          <a:prstGeom prst="ellipse">
            <a:avLst/>
          </a:prstGeom>
          <a:solidFill>
            <a:srgbClr val="FFFFFF"/>
          </a:solidFill>
          <a:ln w="19050">
            <a:solidFill>
              <a:srgbClr val="B9C4BC"/>
            </a:solidFill>
            <a:prstDash val="solid"/>
          </a:ln>
        </p:spPr>
      </p:sp>
      <p:sp>
        <p:nvSpPr>
          <p:cNvPr id="56" name="Text 53"/>
          <p:cNvSpPr/>
          <p:nvPr/>
        </p:nvSpPr>
        <p:spPr>
          <a:xfrm>
            <a:off x="4508541" y="5810280"/>
            <a:ext cx="3810030" cy="254020"/>
          </a:xfrm>
          <a:prstGeom prst="rect">
            <a:avLst/>
          </a:prstGeom>
          <a:noFill/>
          <a:ln/>
        </p:spPr>
        <p:txBody>
          <a:bodyPr wrap="square" lIns="0" tIns="0" rIns="0" bIns="0" rtlCol="0" anchor="t"/>
          <a:lstStyle/>
          <a:p>
            <a:pPr algn="l" indent="0" marL="0">
              <a:lnSpc>
                <a:spcPts val="1890"/>
              </a:lnSpc>
              <a:buNone/>
            </a:pPr>
            <a:r>
              <a:rPr lang="en-US" sz="1400" dirty="0">
                <a:solidFill>
                  <a:srgbClr val="5B6B7B"/>
                </a:solidFill>
                <a:latin typeface="Inter" pitchFamily="34" charset="0"/>
                <a:ea typeface="Inter" pitchFamily="34" charset="-122"/>
                <a:cs typeface="Inter" pitchFamily="34" charset="-120"/>
              </a:rPr>
              <a:t>not a design goal of the category</a:t>
            </a:r>
            <a:endParaRPr lang="en-US" sz="1400" dirty="0"/>
          </a:p>
        </p:txBody>
      </p:sp>
      <p:sp>
        <p:nvSpPr>
          <p:cNvPr id="57" name="Text 54"/>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Categories described by their typical design, not by any one company. Ratings are CargoFlow's assessment; individual providers may differ.</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17 · GO-TO-MARKET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GO-TO-MARKET</a:t>
            </a:r>
            <a:endParaRPr lang="en-US" sz="1200" dirty="0"/>
          </a:p>
        </p:txBody>
      </p:sp>
      <p:sp>
        <p:nvSpPr>
          <p:cNvPr id="5" name="Text 2"/>
          <p:cNvSpPr/>
          <p:nvPr/>
        </p:nvSpPr>
        <p:spPr>
          <a:xfrm>
            <a:off x="761970" y="1219170"/>
            <a:ext cx="10668030" cy="1079541"/>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One corridor first: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India pharma to Singapore</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49259" y="2527310"/>
            <a:ext cx="4978359" cy="2813060"/>
          </a:xfrm>
          <a:prstGeom prst="roundRect">
            <a:avLst>
              <a:gd name="adj" fmla="val 4063"/>
            </a:avLst>
          </a:prstGeom>
          <a:solidFill>
            <a:srgbClr val="FFFFFF"/>
          </a:solidFill>
          <a:ln w="12700">
            <a:solidFill>
              <a:srgbClr val="DCE3DA"/>
            </a:solidFill>
            <a:prstDash val="solid"/>
          </a:ln>
        </p:spPr>
      </p:sp>
      <p:pic>
        <p:nvPicPr>
          <p:cNvPr id="7" name="Image 1" descr="The route from Nhava Sheva past Kochi and Colombo toward Singapore, milestones on the map.">    </p:cNvPr>
          <p:cNvPicPr>
            <a:picLocks noChangeAspect="1"/>
          </p:cNvPicPr>
          <p:nvPr/>
        </p:nvPicPr>
        <p:blipFill>
          <a:blip r:embed="rId2"/>
          <a:stretch>
            <a:fillRect/>
          </a:stretch>
        </p:blipFill>
        <p:spPr>
          <a:xfrm>
            <a:off x="761970" y="2540020"/>
            <a:ext cx="4953030" cy="2787640"/>
          </a:xfrm>
          <a:prstGeom prst="rect">
            <a:avLst/>
          </a:prstGeom>
        </p:spPr>
      </p:pic>
      <p:sp>
        <p:nvSpPr>
          <p:cNvPr id="8" name="Shape 4"/>
          <p:cNvSpPr/>
          <p:nvPr/>
        </p:nvSpPr>
        <p:spPr>
          <a:xfrm>
            <a:off x="1015990" y="5575280"/>
            <a:ext cx="4444990" cy="0"/>
          </a:xfrm>
          <a:prstGeom prst="line">
            <a:avLst/>
          </a:prstGeom>
          <a:noFill/>
          <a:ln w="25400">
            <a:solidFill>
              <a:srgbClr val="0B1B2B"/>
            </a:solidFill>
            <a:prstDash val="solid"/>
          </a:ln>
        </p:spPr>
      </p:sp>
      <p:sp>
        <p:nvSpPr>
          <p:cNvPr id="9" name="Shape 5"/>
          <p:cNvSpPr/>
          <p:nvPr/>
        </p:nvSpPr>
        <p:spPr>
          <a:xfrm>
            <a:off x="933420" y="5492709"/>
            <a:ext cx="165141" cy="165141"/>
          </a:xfrm>
          <a:prstGeom prst="ellipse">
            <a:avLst/>
          </a:prstGeom>
          <a:solidFill>
            <a:srgbClr val="FFFFFF"/>
          </a:solidFill>
          <a:ln w="25400">
            <a:solidFill>
              <a:srgbClr val="0B1B2B"/>
            </a:solidFill>
            <a:prstDash val="solid"/>
          </a:ln>
        </p:spPr>
      </p:sp>
      <p:sp>
        <p:nvSpPr>
          <p:cNvPr id="10" name="Text 6"/>
          <p:cNvSpPr/>
          <p:nvPr/>
        </p:nvSpPr>
        <p:spPr>
          <a:xfrm>
            <a:off x="761970" y="5715000"/>
            <a:ext cx="1524030" cy="254020"/>
          </a:xfrm>
          <a:prstGeom prst="rect">
            <a:avLst/>
          </a:prstGeom>
          <a:noFill/>
          <a:ln/>
        </p:spPr>
        <p:txBody>
          <a:bodyPr wrap="square" lIns="0" tIns="0" rIns="0" bIns="0" rtlCol="0" anchor="t"/>
          <a:lstStyle/>
          <a:p>
            <a:pPr algn="l" indent="0" marL="0">
              <a:lnSpc>
                <a:spcPts val="1890"/>
              </a:lnSpc>
              <a:buNone/>
            </a:pPr>
            <a:r>
              <a:rPr lang="en-US" sz="1400" b="1" dirty="0">
                <a:solidFill>
                  <a:srgbClr val="13293D"/>
                </a:solidFill>
                <a:latin typeface="Inter" pitchFamily="34" charset="0"/>
                <a:ea typeface="Inter" pitchFamily="34" charset="-122"/>
                <a:cs typeface="Inter" pitchFamily="34" charset="-120"/>
              </a:rPr>
              <a:t>Nhava Sheva</a:t>
            </a:r>
            <a:endParaRPr lang="en-US" sz="1400" dirty="0"/>
          </a:p>
        </p:txBody>
      </p:sp>
      <p:sp>
        <p:nvSpPr>
          <p:cNvPr id="11" name="Shape 7"/>
          <p:cNvSpPr/>
          <p:nvPr/>
        </p:nvSpPr>
        <p:spPr>
          <a:xfrm>
            <a:off x="3155960" y="5492709"/>
            <a:ext cx="165141" cy="165141"/>
          </a:xfrm>
          <a:prstGeom prst="ellipse">
            <a:avLst/>
          </a:prstGeom>
          <a:solidFill>
            <a:srgbClr val="FFFFFF"/>
          </a:solidFill>
          <a:ln w="25400">
            <a:solidFill>
              <a:srgbClr val="0B1B2B"/>
            </a:solidFill>
            <a:prstDash val="solid"/>
          </a:ln>
        </p:spPr>
      </p:sp>
      <p:sp>
        <p:nvSpPr>
          <p:cNvPr id="12" name="Text 8"/>
          <p:cNvSpPr/>
          <p:nvPr/>
        </p:nvSpPr>
        <p:spPr>
          <a:xfrm>
            <a:off x="2476470" y="5715000"/>
            <a:ext cx="1524030" cy="254020"/>
          </a:xfrm>
          <a:prstGeom prst="rect">
            <a:avLst/>
          </a:prstGeom>
          <a:noFill/>
          <a:ln/>
        </p:spPr>
        <p:txBody>
          <a:bodyPr wrap="square" lIns="0" tIns="0" rIns="0" bIns="0" rtlCol="0" anchor="t"/>
          <a:lstStyle/>
          <a:p>
            <a:pPr algn="ctr" indent="0" marL="0">
              <a:lnSpc>
                <a:spcPts val="1890"/>
              </a:lnSpc>
              <a:buNone/>
            </a:pPr>
            <a:r>
              <a:rPr lang="en-US" sz="1400" b="1" dirty="0">
                <a:solidFill>
                  <a:srgbClr val="13293D"/>
                </a:solidFill>
                <a:latin typeface="Inter" pitchFamily="34" charset="0"/>
                <a:ea typeface="Inter" pitchFamily="34" charset="-122"/>
                <a:cs typeface="Inter" pitchFamily="34" charset="-120"/>
              </a:rPr>
              <a:t>Colombo</a:t>
            </a:r>
            <a:endParaRPr lang="en-US" sz="1400" dirty="0"/>
          </a:p>
        </p:txBody>
      </p:sp>
      <p:sp>
        <p:nvSpPr>
          <p:cNvPr id="13" name="Shape 9"/>
          <p:cNvSpPr/>
          <p:nvPr/>
        </p:nvSpPr>
        <p:spPr>
          <a:xfrm>
            <a:off x="5378409" y="5492709"/>
            <a:ext cx="165141" cy="165141"/>
          </a:xfrm>
          <a:prstGeom prst="ellipse">
            <a:avLst/>
          </a:prstGeom>
          <a:solidFill>
            <a:srgbClr val="C6F432"/>
          </a:solidFill>
          <a:ln w="25400">
            <a:solidFill>
              <a:srgbClr val="0B1B2B"/>
            </a:solidFill>
            <a:prstDash val="solid"/>
          </a:ln>
        </p:spPr>
      </p:sp>
      <p:sp>
        <p:nvSpPr>
          <p:cNvPr id="14" name="Text 10"/>
          <p:cNvSpPr/>
          <p:nvPr/>
        </p:nvSpPr>
        <p:spPr>
          <a:xfrm>
            <a:off x="4190970" y="5715000"/>
            <a:ext cx="1524030" cy="254020"/>
          </a:xfrm>
          <a:prstGeom prst="rect">
            <a:avLst/>
          </a:prstGeom>
          <a:noFill/>
          <a:ln/>
        </p:spPr>
        <p:txBody>
          <a:bodyPr wrap="square" lIns="0" tIns="0" rIns="0" bIns="0" rtlCol="0" anchor="t"/>
          <a:lstStyle/>
          <a:p>
            <a:pPr algn="r" indent="0" marL="0">
              <a:lnSpc>
                <a:spcPts val="1890"/>
              </a:lnSpc>
              <a:buNone/>
            </a:pPr>
            <a:r>
              <a:rPr lang="en-US" sz="1400" b="1" dirty="0">
                <a:solidFill>
                  <a:srgbClr val="13293D"/>
                </a:solidFill>
                <a:latin typeface="Inter" pitchFamily="34" charset="0"/>
                <a:ea typeface="Inter" pitchFamily="34" charset="-122"/>
                <a:cs typeface="Inter" pitchFamily="34" charset="-120"/>
              </a:rPr>
              <a:t>Singapore</a:t>
            </a:r>
            <a:endParaRPr lang="en-US" sz="1400" dirty="0"/>
          </a:p>
        </p:txBody>
      </p:sp>
      <p:sp>
        <p:nvSpPr>
          <p:cNvPr id="15" name="Shape 11"/>
          <p:cNvSpPr/>
          <p:nvPr/>
        </p:nvSpPr>
        <p:spPr>
          <a:xfrm>
            <a:off x="6223041" y="2540020"/>
            <a:ext cx="5206959" cy="952530"/>
          </a:xfrm>
          <a:prstGeom prst="roundRect">
            <a:avLst>
              <a:gd name="adj" fmla="val 16003"/>
            </a:avLst>
          </a:prstGeom>
          <a:solidFill>
            <a:srgbClr val="FFFFFF"/>
          </a:solidFill>
          <a:ln w="9525">
            <a:solidFill>
              <a:srgbClr val="DCE3DA"/>
            </a:solidFill>
            <a:prstDash val="solid"/>
          </a:ln>
        </p:spPr>
      </p:sp>
      <p:sp>
        <p:nvSpPr>
          <p:cNvPr id="16" name="Text 12"/>
          <p:cNvSpPr/>
          <p:nvPr/>
        </p:nvSpPr>
        <p:spPr>
          <a:xfrm>
            <a:off x="6426220" y="2667030"/>
            <a:ext cx="4826020" cy="19047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DOOR 1 · LOGGER VENDORS</a:t>
            </a:r>
            <a:endParaRPr lang="en-US" sz="1200" dirty="0"/>
          </a:p>
        </p:txBody>
      </p:sp>
      <p:sp>
        <p:nvSpPr>
          <p:cNvPr id="17" name="Text 13"/>
          <p:cNvSpPr/>
          <p:nvPr/>
        </p:nvSpPr>
        <p:spPr>
          <a:xfrm>
            <a:off x="6426220" y="2895630"/>
            <a:ext cx="482602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Make existing loggers finance-ready</a:t>
            </a:r>
            <a:endParaRPr lang="en-US" sz="1600" dirty="0"/>
          </a:p>
        </p:txBody>
      </p:sp>
      <p:sp>
        <p:nvSpPr>
          <p:cNvPr id="18" name="Text 14"/>
          <p:cNvSpPr/>
          <p:nvPr/>
        </p:nvSpPr>
        <p:spPr>
          <a:xfrm>
            <a:off x="6426220" y="3200400"/>
            <a:ext cx="4826020"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@cargoflow/gateway signs and sends logger exports.</a:t>
            </a:r>
            <a:endParaRPr lang="en-US" sz="1400" dirty="0"/>
          </a:p>
        </p:txBody>
      </p:sp>
      <p:sp>
        <p:nvSpPr>
          <p:cNvPr id="19" name="Shape 15"/>
          <p:cNvSpPr/>
          <p:nvPr/>
        </p:nvSpPr>
        <p:spPr>
          <a:xfrm>
            <a:off x="6223041" y="3632180"/>
            <a:ext cx="5206959" cy="952530"/>
          </a:xfrm>
          <a:prstGeom prst="roundRect">
            <a:avLst>
              <a:gd name="adj" fmla="val 16003"/>
            </a:avLst>
          </a:prstGeom>
          <a:solidFill>
            <a:srgbClr val="FFFFFF"/>
          </a:solidFill>
          <a:ln w="9525">
            <a:solidFill>
              <a:srgbClr val="DCE3DA"/>
            </a:solidFill>
            <a:prstDash val="solid"/>
          </a:ln>
        </p:spPr>
      </p:sp>
      <p:sp>
        <p:nvSpPr>
          <p:cNvPr id="20" name="Text 16"/>
          <p:cNvSpPr/>
          <p:nvPr/>
        </p:nvSpPr>
        <p:spPr>
          <a:xfrm>
            <a:off x="6426220" y="3759190"/>
            <a:ext cx="4826020" cy="19047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DOOR 2 · CREDIT FUNDS</a:t>
            </a:r>
            <a:endParaRPr lang="en-US" sz="1200" dirty="0"/>
          </a:p>
        </p:txBody>
      </p:sp>
      <p:sp>
        <p:nvSpPr>
          <p:cNvPr id="21" name="Text 17"/>
          <p:cNvSpPr/>
          <p:nvPr/>
        </p:nvSpPr>
        <p:spPr>
          <a:xfrm>
            <a:off x="6426220" y="3987790"/>
            <a:ext cx="482602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Short-tenor USDG yield, evidence attached</a:t>
            </a:r>
            <a:endParaRPr lang="en-US" sz="1600" dirty="0"/>
          </a:p>
        </p:txBody>
      </p:sp>
      <p:sp>
        <p:nvSpPr>
          <p:cNvPr id="22" name="Text 18"/>
          <p:cNvSpPr/>
          <p:nvPr/>
        </p:nvSpPr>
        <p:spPr>
          <a:xfrm>
            <a:off x="6426220" y="4292559"/>
            <a:ext cx="4826020"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market suggests a fee band per request.</a:t>
            </a:r>
            <a:endParaRPr lang="en-US" sz="1400" dirty="0"/>
          </a:p>
        </p:txBody>
      </p:sp>
      <p:sp>
        <p:nvSpPr>
          <p:cNvPr id="23" name="Shape 19"/>
          <p:cNvSpPr/>
          <p:nvPr/>
        </p:nvSpPr>
        <p:spPr>
          <a:xfrm>
            <a:off x="6223041" y="4724430"/>
            <a:ext cx="5206959" cy="952530"/>
          </a:xfrm>
          <a:prstGeom prst="roundRect">
            <a:avLst>
              <a:gd name="adj" fmla="val 16003"/>
            </a:avLst>
          </a:prstGeom>
          <a:solidFill>
            <a:srgbClr val="FFFFFF"/>
          </a:solidFill>
          <a:ln w="9525">
            <a:solidFill>
              <a:srgbClr val="DCE3DA"/>
            </a:solidFill>
            <a:prstDash val="solid"/>
          </a:ln>
        </p:spPr>
      </p:sp>
      <p:sp>
        <p:nvSpPr>
          <p:cNvPr id="24" name="Text 20"/>
          <p:cNvSpPr/>
          <p:nvPr/>
        </p:nvSpPr>
        <p:spPr>
          <a:xfrm>
            <a:off x="6426220" y="4851441"/>
            <a:ext cx="4826020" cy="19047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DOOR 3 · FORWARDERS, INSURERS</a:t>
            </a:r>
            <a:endParaRPr lang="en-US" sz="1200" dirty="0"/>
          </a:p>
        </p:txBody>
      </p:sp>
      <p:sp>
        <p:nvSpPr>
          <p:cNvPr id="25" name="Text 21"/>
          <p:cNvSpPr/>
          <p:nvPr/>
        </p:nvSpPr>
        <p:spPr>
          <a:xfrm>
            <a:off x="6426220" y="5080041"/>
            <a:ext cx="482602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Reach exporters through who they use</a:t>
            </a:r>
            <a:endParaRPr lang="en-US" sz="1600" dirty="0"/>
          </a:p>
        </p:txBody>
      </p:sp>
      <p:sp>
        <p:nvSpPr>
          <p:cNvPr id="26" name="Text 22"/>
          <p:cNvSpPr/>
          <p:nvPr/>
        </p:nvSpPr>
        <p:spPr>
          <a:xfrm>
            <a:off x="6426220" y="5384810"/>
            <a:ext cx="4826020" cy="2540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Pharma template sets 2 to 8 °C in one click.</a:t>
            </a:r>
            <a:endParaRPr lang="en-US" sz="1400" dirty="0"/>
          </a:p>
        </p:txBody>
      </p:sp>
      <p:sp>
        <p:nvSpPr>
          <p:cNvPr id="27" name="Text 23"/>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Pilot target: 3 exporters, 1 financier and 1 logger vendor on this lane, then more lanes and cold-chain categories · India pharma exports $30.47B in FY 2024-25 (PIB)</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18 · ROADMAP</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ROADMAP, EACH MILESTONE WITH AN EXIT TEST</a:t>
            </a:r>
            <a:endParaRPr lang="en-US" sz="1200" dirty="0"/>
          </a:p>
        </p:txBody>
      </p:sp>
      <p:sp>
        <p:nvSpPr>
          <p:cNvPr id="5" name="Text 2"/>
          <p:cNvSpPr/>
          <p:nvPr/>
        </p:nvSpPr>
        <p:spPr>
          <a:xfrm>
            <a:off x="761970" y="1219170"/>
            <a:ext cx="10668030" cy="1079541"/>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From production build to the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first real facility</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476470"/>
            <a:ext cx="10668030" cy="533370"/>
          </a:xfrm>
          <a:prstGeom prst="roundRect">
            <a:avLst>
              <a:gd name="adj" fmla="val 23813"/>
            </a:avLst>
          </a:prstGeom>
          <a:solidFill>
            <a:srgbClr val="D6F5E5"/>
          </a:solidFill>
          <a:ln w="9525">
            <a:solidFill>
              <a:srgbClr val="9BE3C0"/>
            </a:solidFill>
            <a:prstDash val="solid"/>
          </a:ln>
        </p:spPr>
      </p:sp>
      <p:sp>
        <p:nvSpPr>
          <p:cNvPr id="7" name="Text 4"/>
          <p:cNvSpPr/>
          <p:nvPr/>
        </p:nvSpPr>
        <p:spPr>
          <a:xfrm>
            <a:off x="965241" y="2476470"/>
            <a:ext cx="10261580" cy="533370"/>
          </a:xfrm>
          <a:prstGeom prst="rect">
            <a:avLst/>
          </a:prstGeom>
          <a:noFill/>
          <a:ln/>
        </p:spPr>
        <p:txBody>
          <a:bodyPr wrap="square" lIns="0" tIns="0" rIns="0" bIns="0" rtlCol="0" anchor="ctr"/>
          <a:lstStyle/>
          <a:p>
            <a:pPr algn="l" indent="0" marL="0">
              <a:lnSpc>
                <a:spcPts val="1960"/>
              </a:lnSpc>
              <a:buNone/>
            </a:pPr>
            <a:r>
              <a:rPr lang="en-US" sz="1400" b="1" dirty="0">
                <a:solidFill>
                  <a:srgbClr val="0B1B2B"/>
                </a:solidFill>
                <a:latin typeface="Inter" pitchFamily="34" charset="0"/>
                <a:ea typeface="Inter" pitchFamily="34" charset="-122"/>
                <a:cs typeface="Inter" pitchFamily="34" charset="-120"/>
              </a:rPr>
              <a:t>M0 done:</a:t>
            </a:r>
            <a:pPr algn="l" indent="0" marL="0">
              <a:lnSpc>
                <a:spcPts val="1960"/>
              </a:lnSpc>
              <a:buNone/>
            </a:pPr>
            <a:r>
              <a:rPr lang="en-US" sz="1400" dirty="0">
                <a:solidFill>
                  <a:srgbClr val="0B1B2B"/>
                </a:solidFill>
                <a:latin typeface="Inter" pitchFamily="34" charset="0"/>
                <a:ea typeface="Inter" pitchFamily="34" charset="-122"/>
                <a:cs typeface="Inter" pitchFamily="34" charset="-120"/>
              </a:rPr>
              <a:t> contracts v3 verified, live app, API and MCP, passkey payments, ZK recovery, four packages.</a:t>
            </a:r>
            <a:endParaRPr lang="en-US" sz="1400" dirty="0"/>
          </a:p>
        </p:txBody>
      </p:sp>
      <p:sp>
        <p:nvSpPr>
          <p:cNvPr id="8" name="Shape 5"/>
          <p:cNvSpPr/>
          <p:nvPr/>
        </p:nvSpPr>
        <p:spPr>
          <a:xfrm>
            <a:off x="761970" y="3238530"/>
            <a:ext cx="1981230" cy="2540020"/>
          </a:xfrm>
          <a:prstGeom prst="roundRect">
            <a:avLst>
              <a:gd name="adj" fmla="val 7694"/>
            </a:avLst>
          </a:prstGeom>
          <a:solidFill>
            <a:srgbClr val="FFFFFF"/>
          </a:solidFill>
          <a:ln w="9525">
            <a:solidFill>
              <a:srgbClr val="DCE3DA"/>
            </a:solidFill>
            <a:prstDash val="solid"/>
          </a:ln>
        </p:spPr>
      </p:sp>
      <p:sp>
        <p:nvSpPr>
          <p:cNvPr id="9" name="Shape 6"/>
          <p:cNvSpPr/>
          <p:nvPr/>
        </p:nvSpPr>
        <p:spPr>
          <a:xfrm>
            <a:off x="939820" y="3429000"/>
            <a:ext cx="533370" cy="330190"/>
          </a:xfrm>
          <a:prstGeom prst="roundRect">
            <a:avLst>
              <a:gd name="adj" fmla="val 30767"/>
            </a:avLst>
          </a:prstGeom>
          <a:solidFill>
            <a:srgbClr val="C6F432"/>
          </a:solidFill>
          <a:ln/>
        </p:spPr>
      </p:sp>
      <p:sp>
        <p:nvSpPr>
          <p:cNvPr id="10" name="Text 7"/>
          <p:cNvSpPr/>
          <p:nvPr/>
        </p:nvSpPr>
        <p:spPr>
          <a:xfrm>
            <a:off x="939820" y="3429000"/>
            <a:ext cx="53337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M1</a:t>
            </a:r>
            <a:endParaRPr lang="en-US" sz="1400" dirty="0"/>
          </a:p>
        </p:txBody>
      </p:sp>
      <p:sp>
        <p:nvSpPr>
          <p:cNvPr id="11" name="Text 8"/>
          <p:cNvSpPr/>
          <p:nvPr/>
        </p:nvSpPr>
        <p:spPr>
          <a:xfrm>
            <a:off x="939820" y="3911620"/>
            <a:ext cx="162562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Security</a:t>
            </a:r>
            <a:endParaRPr lang="en-US" sz="1700" dirty="0"/>
          </a:p>
        </p:txBody>
      </p:sp>
      <p:sp>
        <p:nvSpPr>
          <p:cNvPr id="12" name="Text 9"/>
          <p:cNvSpPr/>
          <p:nvPr/>
        </p:nvSpPr>
        <p:spPr>
          <a:xfrm>
            <a:off x="939820" y="4521159"/>
            <a:ext cx="1625620" cy="8255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Independent audit and a public ZK ceremony</a:t>
            </a:r>
            <a:endParaRPr lang="en-US" sz="1400" dirty="0"/>
          </a:p>
        </p:txBody>
      </p:sp>
      <p:sp>
        <p:nvSpPr>
          <p:cNvPr id="13" name="Text 10"/>
          <p:cNvSpPr/>
          <p:nvPr/>
        </p:nvSpPr>
        <p:spPr>
          <a:xfrm>
            <a:off x="939820" y="5410230"/>
            <a:ext cx="1625620" cy="228600"/>
          </a:xfrm>
          <a:prstGeom prst="rect">
            <a:avLst/>
          </a:prstGeom>
          <a:noFill/>
          <a:ln/>
        </p:spPr>
        <p:txBody>
          <a:bodyPr wrap="square" lIns="0" tIns="0" rIns="0" bIns="0" rtlCol="0" anchor="t"/>
          <a:lstStyle/>
          <a:p>
            <a:pPr algn="l" indent="0" marL="0">
              <a:lnSpc>
                <a:spcPts val="1500"/>
              </a:lnSpc>
              <a:buNone/>
            </a:pPr>
            <a:r>
              <a:rPr lang="en-US" sz="1200" spc="96" kern="0" dirty="0">
                <a:solidFill>
                  <a:srgbClr val="13293D"/>
                </a:solidFill>
                <a:latin typeface="JetBrains Mono" pitchFamily="34" charset="0"/>
                <a:ea typeface="JetBrains Mono" pitchFamily="34" charset="-122"/>
                <a:cs typeface="JetBrains Mono" pitchFamily="34" charset="-120"/>
              </a:rPr>
              <a:t>35% OF GRANT</a:t>
            </a:r>
            <a:endParaRPr lang="en-US" sz="1200" dirty="0"/>
          </a:p>
        </p:txBody>
      </p:sp>
      <p:sp>
        <p:nvSpPr>
          <p:cNvPr id="14" name="Shape 11"/>
          <p:cNvSpPr/>
          <p:nvPr/>
        </p:nvSpPr>
        <p:spPr>
          <a:xfrm>
            <a:off x="2933670" y="3238530"/>
            <a:ext cx="1981230" cy="2540020"/>
          </a:xfrm>
          <a:prstGeom prst="roundRect">
            <a:avLst>
              <a:gd name="adj" fmla="val 7694"/>
            </a:avLst>
          </a:prstGeom>
          <a:solidFill>
            <a:srgbClr val="FFFFFF"/>
          </a:solidFill>
          <a:ln w="9525">
            <a:solidFill>
              <a:srgbClr val="DCE3DA"/>
            </a:solidFill>
            <a:prstDash val="solid"/>
          </a:ln>
        </p:spPr>
      </p:sp>
      <p:sp>
        <p:nvSpPr>
          <p:cNvPr id="15" name="Shape 12"/>
          <p:cNvSpPr/>
          <p:nvPr/>
        </p:nvSpPr>
        <p:spPr>
          <a:xfrm>
            <a:off x="3111520" y="3429000"/>
            <a:ext cx="533370" cy="330190"/>
          </a:xfrm>
          <a:prstGeom prst="roundRect">
            <a:avLst>
              <a:gd name="adj" fmla="val 30767"/>
            </a:avLst>
          </a:prstGeom>
          <a:solidFill>
            <a:srgbClr val="C6F432"/>
          </a:solidFill>
          <a:ln/>
        </p:spPr>
      </p:sp>
      <p:sp>
        <p:nvSpPr>
          <p:cNvPr id="16" name="Text 13"/>
          <p:cNvSpPr/>
          <p:nvPr/>
        </p:nvSpPr>
        <p:spPr>
          <a:xfrm>
            <a:off x="3111520" y="3429000"/>
            <a:ext cx="53337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M2</a:t>
            </a:r>
            <a:endParaRPr lang="en-US" sz="1400" dirty="0"/>
          </a:p>
        </p:txBody>
      </p:sp>
      <p:sp>
        <p:nvSpPr>
          <p:cNvPr id="17" name="Text 14"/>
          <p:cNvSpPr/>
          <p:nvPr/>
        </p:nvSpPr>
        <p:spPr>
          <a:xfrm>
            <a:off x="3111520" y="3911620"/>
            <a:ext cx="162562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Real evidence</a:t>
            </a:r>
            <a:endParaRPr lang="en-US" sz="1700" dirty="0"/>
          </a:p>
        </p:txBody>
      </p:sp>
      <p:sp>
        <p:nvSpPr>
          <p:cNvPr id="18" name="Text 15"/>
          <p:cNvSpPr/>
          <p:nvPr/>
        </p:nvSpPr>
        <p:spPr>
          <a:xfrm>
            <a:off x="3111520" y="4521159"/>
            <a:ext cx="1625620" cy="8255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Logger pilots and a secure-element board</a:t>
            </a:r>
            <a:endParaRPr lang="en-US" sz="1400" dirty="0"/>
          </a:p>
        </p:txBody>
      </p:sp>
      <p:sp>
        <p:nvSpPr>
          <p:cNvPr id="19" name="Text 16"/>
          <p:cNvSpPr/>
          <p:nvPr/>
        </p:nvSpPr>
        <p:spPr>
          <a:xfrm>
            <a:off x="3111520" y="5410230"/>
            <a:ext cx="1625620" cy="228600"/>
          </a:xfrm>
          <a:prstGeom prst="rect">
            <a:avLst/>
          </a:prstGeom>
          <a:noFill/>
          <a:ln/>
        </p:spPr>
        <p:txBody>
          <a:bodyPr wrap="square" lIns="0" tIns="0" rIns="0" bIns="0" rtlCol="0" anchor="t"/>
          <a:lstStyle/>
          <a:p>
            <a:pPr algn="l" indent="0" marL="0">
              <a:lnSpc>
                <a:spcPts val="1500"/>
              </a:lnSpc>
              <a:buNone/>
            </a:pPr>
            <a:r>
              <a:rPr lang="en-US" sz="1200" spc="96" kern="0" dirty="0">
                <a:solidFill>
                  <a:srgbClr val="13293D"/>
                </a:solidFill>
                <a:latin typeface="JetBrains Mono" pitchFamily="34" charset="0"/>
                <a:ea typeface="JetBrains Mono" pitchFamily="34" charset="-122"/>
                <a:cs typeface="JetBrains Mono" pitchFamily="34" charset="-120"/>
              </a:rPr>
              <a:t>25% OF GRANT</a:t>
            </a:r>
            <a:endParaRPr lang="en-US" sz="1200" dirty="0"/>
          </a:p>
        </p:txBody>
      </p:sp>
      <p:sp>
        <p:nvSpPr>
          <p:cNvPr id="20" name="Shape 17"/>
          <p:cNvSpPr/>
          <p:nvPr/>
        </p:nvSpPr>
        <p:spPr>
          <a:xfrm>
            <a:off x="5105370" y="3238530"/>
            <a:ext cx="1981230" cy="2540020"/>
          </a:xfrm>
          <a:prstGeom prst="roundRect">
            <a:avLst>
              <a:gd name="adj" fmla="val 7694"/>
            </a:avLst>
          </a:prstGeom>
          <a:solidFill>
            <a:srgbClr val="FFFFFF"/>
          </a:solidFill>
          <a:ln w="9525">
            <a:solidFill>
              <a:srgbClr val="DCE3DA"/>
            </a:solidFill>
            <a:prstDash val="solid"/>
          </a:ln>
        </p:spPr>
      </p:sp>
      <p:sp>
        <p:nvSpPr>
          <p:cNvPr id="21" name="Shape 18"/>
          <p:cNvSpPr/>
          <p:nvPr/>
        </p:nvSpPr>
        <p:spPr>
          <a:xfrm>
            <a:off x="5283220" y="3429000"/>
            <a:ext cx="533370" cy="330190"/>
          </a:xfrm>
          <a:prstGeom prst="roundRect">
            <a:avLst>
              <a:gd name="adj" fmla="val 30767"/>
            </a:avLst>
          </a:prstGeom>
          <a:solidFill>
            <a:srgbClr val="C6F432"/>
          </a:solidFill>
          <a:ln/>
        </p:spPr>
      </p:sp>
      <p:sp>
        <p:nvSpPr>
          <p:cNvPr id="22" name="Text 19"/>
          <p:cNvSpPr/>
          <p:nvPr/>
        </p:nvSpPr>
        <p:spPr>
          <a:xfrm>
            <a:off x="5283220" y="3429000"/>
            <a:ext cx="53337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M3</a:t>
            </a:r>
            <a:endParaRPr lang="en-US" sz="1400" dirty="0"/>
          </a:p>
        </p:txBody>
      </p:sp>
      <p:sp>
        <p:nvSpPr>
          <p:cNvPr id="23" name="Text 20"/>
          <p:cNvSpPr/>
          <p:nvPr/>
        </p:nvSpPr>
        <p:spPr>
          <a:xfrm>
            <a:off x="5283220" y="3911620"/>
            <a:ext cx="162562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Mainnet</a:t>
            </a:r>
            <a:endParaRPr lang="en-US" sz="1700" dirty="0"/>
          </a:p>
        </p:txBody>
      </p:sp>
      <p:sp>
        <p:nvSpPr>
          <p:cNvPr id="24" name="Text 21"/>
          <p:cNvSpPr/>
          <p:nvPr/>
        </p:nvSpPr>
        <p:spPr>
          <a:xfrm>
            <a:off x="5283220" y="4521159"/>
            <a:ext cx="1625620" cy="8255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Real USDG on Robinhood Chain, protocol fee</a:t>
            </a:r>
            <a:endParaRPr lang="en-US" sz="1400" dirty="0"/>
          </a:p>
        </p:txBody>
      </p:sp>
      <p:sp>
        <p:nvSpPr>
          <p:cNvPr id="25" name="Text 22"/>
          <p:cNvSpPr/>
          <p:nvPr/>
        </p:nvSpPr>
        <p:spPr>
          <a:xfrm>
            <a:off x="5283220" y="5410230"/>
            <a:ext cx="1625620" cy="228600"/>
          </a:xfrm>
          <a:prstGeom prst="rect">
            <a:avLst/>
          </a:prstGeom>
          <a:noFill/>
          <a:ln/>
        </p:spPr>
        <p:txBody>
          <a:bodyPr wrap="square" lIns="0" tIns="0" rIns="0" bIns="0" rtlCol="0" anchor="t"/>
          <a:lstStyle/>
          <a:p>
            <a:pPr algn="l" indent="0" marL="0">
              <a:lnSpc>
                <a:spcPts val="1500"/>
              </a:lnSpc>
              <a:buNone/>
            </a:pPr>
            <a:r>
              <a:rPr lang="en-US" sz="1200" spc="96" kern="0" dirty="0">
                <a:solidFill>
                  <a:srgbClr val="13293D"/>
                </a:solidFill>
                <a:latin typeface="JetBrains Mono" pitchFamily="34" charset="0"/>
                <a:ea typeface="JetBrains Mono" pitchFamily="34" charset="-122"/>
                <a:cs typeface="JetBrains Mono" pitchFamily="34" charset="-120"/>
              </a:rPr>
              <a:t>20% OF GRANT</a:t>
            </a:r>
            <a:endParaRPr lang="en-US" sz="1200" dirty="0"/>
          </a:p>
        </p:txBody>
      </p:sp>
      <p:sp>
        <p:nvSpPr>
          <p:cNvPr id="26" name="Shape 23"/>
          <p:cNvSpPr/>
          <p:nvPr/>
        </p:nvSpPr>
        <p:spPr>
          <a:xfrm>
            <a:off x="7277070" y="3238530"/>
            <a:ext cx="1981230" cy="2540020"/>
          </a:xfrm>
          <a:prstGeom prst="roundRect">
            <a:avLst>
              <a:gd name="adj" fmla="val 7694"/>
            </a:avLst>
          </a:prstGeom>
          <a:solidFill>
            <a:srgbClr val="FFFFFF"/>
          </a:solidFill>
          <a:ln w="9525">
            <a:solidFill>
              <a:srgbClr val="DCE3DA"/>
            </a:solidFill>
            <a:prstDash val="solid"/>
          </a:ln>
        </p:spPr>
      </p:sp>
      <p:sp>
        <p:nvSpPr>
          <p:cNvPr id="27" name="Shape 24"/>
          <p:cNvSpPr/>
          <p:nvPr/>
        </p:nvSpPr>
        <p:spPr>
          <a:xfrm>
            <a:off x="7454920" y="3429000"/>
            <a:ext cx="533370" cy="330190"/>
          </a:xfrm>
          <a:prstGeom prst="roundRect">
            <a:avLst>
              <a:gd name="adj" fmla="val 30767"/>
            </a:avLst>
          </a:prstGeom>
          <a:solidFill>
            <a:srgbClr val="C6F432"/>
          </a:solidFill>
          <a:ln/>
        </p:spPr>
      </p:sp>
      <p:sp>
        <p:nvSpPr>
          <p:cNvPr id="28" name="Text 25"/>
          <p:cNvSpPr/>
          <p:nvPr/>
        </p:nvSpPr>
        <p:spPr>
          <a:xfrm>
            <a:off x="7454920" y="3429000"/>
            <a:ext cx="53337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M4</a:t>
            </a:r>
            <a:endParaRPr lang="en-US" sz="1400" dirty="0"/>
          </a:p>
        </p:txBody>
      </p:sp>
      <p:sp>
        <p:nvSpPr>
          <p:cNvPr id="29" name="Text 26"/>
          <p:cNvSpPr/>
          <p:nvPr/>
        </p:nvSpPr>
        <p:spPr>
          <a:xfrm>
            <a:off x="7454920" y="3911620"/>
            <a:ext cx="162562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Legal and title</a:t>
            </a:r>
            <a:endParaRPr lang="en-US" sz="1700" dirty="0"/>
          </a:p>
        </p:txBody>
      </p:sp>
      <p:sp>
        <p:nvSpPr>
          <p:cNvPr id="30" name="Text 27"/>
          <p:cNvSpPr/>
          <p:nvPr/>
        </p:nvSpPr>
        <p:spPr>
          <a:xfrm>
            <a:off x="7454920" y="4521159"/>
            <a:ext cx="1625620" cy="8255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MLETR opinion on the bill of lading</a:t>
            </a:r>
            <a:endParaRPr lang="en-US" sz="1400" dirty="0"/>
          </a:p>
        </p:txBody>
      </p:sp>
      <p:sp>
        <p:nvSpPr>
          <p:cNvPr id="31" name="Text 28"/>
          <p:cNvSpPr/>
          <p:nvPr/>
        </p:nvSpPr>
        <p:spPr>
          <a:xfrm>
            <a:off x="7454920" y="5410230"/>
            <a:ext cx="1625620" cy="228600"/>
          </a:xfrm>
          <a:prstGeom prst="rect">
            <a:avLst/>
          </a:prstGeom>
          <a:noFill/>
          <a:ln/>
        </p:spPr>
        <p:txBody>
          <a:bodyPr wrap="square" lIns="0" tIns="0" rIns="0" bIns="0" rtlCol="0" anchor="t"/>
          <a:lstStyle/>
          <a:p>
            <a:pPr algn="l" indent="0" marL="0">
              <a:lnSpc>
                <a:spcPts val="1500"/>
              </a:lnSpc>
              <a:buNone/>
            </a:pPr>
            <a:r>
              <a:rPr lang="en-US" sz="1200" spc="96" kern="0" dirty="0">
                <a:solidFill>
                  <a:srgbClr val="13293D"/>
                </a:solidFill>
                <a:latin typeface="JetBrains Mono" pitchFamily="34" charset="0"/>
                <a:ea typeface="JetBrains Mono" pitchFamily="34" charset="-122"/>
                <a:cs typeface="JetBrains Mono" pitchFamily="34" charset="-120"/>
              </a:rPr>
              <a:t>10% OF GRANT</a:t>
            </a:r>
            <a:endParaRPr lang="en-US" sz="1200" dirty="0"/>
          </a:p>
        </p:txBody>
      </p:sp>
      <p:sp>
        <p:nvSpPr>
          <p:cNvPr id="32" name="Shape 29"/>
          <p:cNvSpPr/>
          <p:nvPr/>
        </p:nvSpPr>
        <p:spPr>
          <a:xfrm>
            <a:off x="9448770" y="3238530"/>
            <a:ext cx="1981230" cy="2540020"/>
          </a:xfrm>
          <a:prstGeom prst="roundRect">
            <a:avLst>
              <a:gd name="adj" fmla="val 7694"/>
            </a:avLst>
          </a:prstGeom>
          <a:solidFill>
            <a:srgbClr val="FFFFFF"/>
          </a:solidFill>
          <a:ln w="9525">
            <a:solidFill>
              <a:srgbClr val="DCE3DA"/>
            </a:solidFill>
            <a:prstDash val="solid"/>
          </a:ln>
        </p:spPr>
      </p:sp>
      <p:sp>
        <p:nvSpPr>
          <p:cNvPr id="33" name="Shape 30"/>
          <p:cNvSpPr/>
          <p:nvPr/>
        </p:nvSpPr>
        <p:spPr>
          <a:xfrm>
            <a:off x="9626620" y="3429000"/>
            <a:ext cx="533370" cy="330190"/>
          </a:xfrm>
          <a:prstGeom prst="roundRect">
            <a:avLst>
              <a:gd name="adj" fmla="val 30767"/>
            </a:avLst>
          </a:prstGeom>
          <a:solidFill>
            <a:srgbClr val="C6F432"/>
          </a:solidFill>
          <a:ln/>
        </p:spPr>
      </p:sp>
      <p:sp>
        <p:nvSpPr>
          <p:cNvPr id="34" name="Text 31"/>
          <p:cNvSpPr/>
          <p:nvPr/>
        </p:nvSpPr>
        <p:spPr>
          <a:xfrm>
            <a:off x="9626620" y="3429000"/>
            <a:ext cx="533370" cy="330190"/>
          </a:xfrm>
          <a:prstGeom prst="rect">
            <a:avLst/>
          </a:prstGeom>
          <a:noFill/>
          <a:ln/>
        </p:spPr>
        <p:txBody>
          <a:bodyPr wrap="square" lIns="0" tIns="0" rIns="0" bIns="0" rtlCol="0" anchor="ctr"/>
          <a:lstStyle/>
          <a:p>
            <a:pPr algn="ctr" indent="0" marL="0">
              <a:lnSpc>
                <a:spcPts val="1400"/>
              </a:lnSpc>
              <a:buNone/>
            </a:pPr>
            <a:r>
              <a:rPr lang="en-US" sz="1400" b="1" spc="-42" kern="0" dirty="0">
                <a:solidFill>
                  <a:srgbClr val="0B1B2B"/>
                </a:solidFill>
                <a:latin typeface="JetBrains Mono" pitchFamily="34" charset="0"/>
                <a:ea typeface="JetBrains Mono" pitchFamily="34" charset="-122"/>
                <a:cs typeface="JetBrains Mono" pitchFamily="34" charset="-120"/>
              </a:rPr>
              <a:t>M5</a:t>
            </a:r>
            <a:endParaRPr lang="en-US" sz="1400" dirty="0"/>
          </a:p>
        </p:txBody>
      </p:sp>
      <p:sp>
        <p:nvSpPr>
          <p:cNvPr id="35" name="Text 32"/>
          <p:cNvSpPr/>
          <p:nvPr/>
        </p:nvSpPr>
        <p:spPr>
          <a:xfrm>
            <a:off x="9626620" y="3911620"/>
            <a:ext cx="1625620" cy="571500"/>
          </a:xfrm>
          <a:prstGeom prst="rect">
            <a:avLst/>
          </a:prstGeom>
          <a:noFill/>
          <a:ln/>
        </p:spPr>
        <p:txBody>
          <a:bodyPr wrap="square" lIns="0" tIns="0" rIns="0" bIns="0" rtlCol="0" anchor="t"/>
          <a:lstStyle/>
          <a:p>
            <a:pPr algn="l" indent="0" marL="0">
              <a:lnSpc>
                <a:spcPts val="1904"/>
              </a:lnSpc>
              <a:buNone/>
            </a:pPr>
            <a:r>
              <a:rPr lang="en-US" sz="1700" b="1" spc="-17" kern="0" dirty="0">
                <a:solidFill>
                  <a:srgbClr val="0B1B2B"/>
                </a:solidFill>
                <a:latin typeface="Space Grotesk" pitchFamily="34" charset="0"/>
                <a:ea typeface="Space Grotesk" pitchFamily="34" charset="-122"/>
                <a:cs typeface="Space Grotesk" pitchFamily="34" charset="-120"/>
              </a:rPr>
              <a:t>Scale</a:t>
            </a:r>
            <a:endParaRPr lang="en-US" sz="1700" dirty="0"/>
          </a:p>
        </p:txBody>
      </p:sp>
      <p:sp>
        <p:nvSpPr>
          <p:cNvPr id="36" name="Text 33"/>
          <p:cNvSpPr/>
          <p:nvPr/>
        </p:nvSpPr>
        <p:spPr>
          <a:xfrm>
            <a:off x="9626620" y="4521159"/>
            <a:ext cx="1625620" cy="825520"/>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Calibrated scoring, a second corridor</a:t>
            </a:r>
            <a:endParaRPr lang="en-US" sz="1400" dirty="0"/>
          </a:p>
        </p:txBody>
      </p:sp>
      <p:sp>
        <p:nvSpPr>
          <p:cNvPr id="37" name="Text 34"/>
          <p:cNvSpPr/>
          <p:nvPr/>
        </p:nvSpPr>
        <p:spPr>
          <a:xfrm>
            <a:off x="9626620" y="5410230"/>
            <a:ext cx="1625620" cy="228600"/>
          </a:xfrm>
          <a:prstGeom prst="rect">
            <a:avLst/>
          </a:prstGeom>
          <a:noFill/>
          <a:ln/>
        </p:spPr>
        <p:txBody>
          <a:bodyPr wrap="square" lIns="0" tIns="0" rIns="0" bIns="0" rtlCol="0" anchor="t"/>
          <a:lstStyle/>
          <a:p>
            <a:pPr algn="l" indent="0" marL="0">
              <a:lnSpc>
                <a:spcPts val="1500"/>
              </a:lnSpc>
              <a:buNone/>
            </a:pPr>
            <a:r>
              <a:rPr lang="en-US" sz="1200" spc="96" kern="0" dirty="0">
                <a:solidFill>
                  <a:srgbClr val="13293D"/>
                </a:solidFill>
                <a:latin typeface="JetBrains Mono" pitchFamily="34" charset="0"/>
                <a:ea typeface="JetBrains Mono" pitchFamily="34" charset="-122"/>
                <a:cs typeface="JetBrains Mono" pitchFamily="34" charset="-120"/>
              </a:rPr>
              <a:t>AFTER THE GRANT</a:t>
            </a:r>
            <a:endParaRPr lang="en-US" sz="1200" dirty="0"/>
          </a:p>
        </p:txBody>
      </p:sp>
      <p:sp>
        <p:nvSpPr>
          <p:cNvPr id="38" name="Text 35"/>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Exit tests: audit report published · 3 real shipments evidenced from physical loggers · first outside-financier facility settled in real USDG · written legal opinion · second corridor live</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19 · THE ASK</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THE ASK: THE MILESTONE-BASED GRANT</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 30,000 USDG grant funds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M1 to M4</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095530"/>
            <a:ext cx="3695730" cy="508041"/>
          </a:xfrm>
          <a:prstGeom prst="roundRect">
            <a:avLst>
              <a:gd name="adj" fmla="val 17495"/>
            </a:avLst>
          </a:prstGeom>
          <a:solidFill>
            <a:srgbClr val="C6F432"/>
          </a:solidFill>
          <a:ln/>
        </p:spPr>
      </p:sp>
      <p:sp>
        <p:nvSpPr>
          <p:cNvPr id="7" name="Text 4"/>
          <p:cNvSpPr/>
          <p:nvPr/>
        </p:nvSpPr>
        <p:spPr>
          <a:xfrm>
            <a:off x="761970" y="2095530"/>
            <a:ext cx="3695730" cy="508041"/>
          </a:xfrm>
          <a:prstGeom prst="rect">
            <a:avLst/>
          </a:prstGeom>
          <a:noFill/>
          <a:ln/>
        </p:spPr>
        <p:txBody>
          <a:bodyPr wrap="square" lIns="0" tIns="0" rIns="0" bIns="0" rtlCol="0" anchor="ctr"/>
          <a:lstStyle/>
          <a:p>
            <a:pPr algn="ct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35%</a:t>
            </a:r>
            <a:endParaRPr lang="en-US" sz="1600" dirty="0"/>
          </a:p>
        </p:txBody>
      </p:sp>
      <p:sp>
        <p:nvSpPr>
          <p:cNvPr id="8" name="Shape 5"/>
          <p:cNvSpPr/>
          <p:nvPr/>
        </p:nvSpPr>
        <p:spPr>
          <a:xfrm>
            <a:off x="4495830" y="2095530"/>
            <a:ext cx="2628900" cy="508041"/>
          </a:xfrm>
          <a:prstGeom prst="roundRect">
            <a:avLst>
              <a:gd name="adj" fmla="val 17495"/>
            </a:avLst>
          </a:prstGeom>
          <a:solidFill>
            <a:srgbClr val="8FE3B5"/>
          </a:solidFill>
          <a:ln/>
        </p:spPr>
      </p:sp>
      <p:sp>
        <p:nvSpPr>
          <p:cNvPr id="9" name="Text 6"/>
          <p:cNvSpPr/>
          <p:nvPr/>
        </p:nvSpPr>
        <p:spPr>
          <a:xfrm>
            <a:off x="4495830" y="2095530"/>
            <a:ext cx="2628900" cy="508041"/>
          </a:xfrm>
          <a:prstGeom prst="rect">
            <a:avLst/>
          </a:prstGeom>
          <a:noFill/>
          <a:ln/>
        </p:spPr>
        <p:txBody>
          <a:bodyPr wrap="square" lIns="0" tIns="0" rIns="0" bIns="0" rtlCol="0" anchor="ctr"/>
          <a:lstStyle/>
          <a:p>
            <a:pPr algn="ct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25%</a:t>
            </a:r>
            <a:endParaRPr lang="en-US" sz="1600" dirty="0"/>
          </a:p>
        </p:txBody>
      </p:sp>
      <p:sp>
        <p:nvSpPr>
          <p:cNvPr id="10" name="Shape 7"/>
          <p:cNvSpPr/>
          <p:nvPr/>
        </p:nvSpPr>
        <p:spPr>
          <a:xfrm>
            <a:off x="7162770" y="2095530"/>
            <a:ext cx="2095530" cy="508041"/>
          </a:xfrm>
          <a:prstGeom prst="roundRect">
            <a:avLst>
              <a:gd name="adj" fmla="val 17495"/>
            </a:avLst>
          </a:prstGeom>
          <a:solidFill>
            <a:srgbClr val="FFB020"/>
          </a:solidFill>
          <a:ln/>
        </p:spPr>
      </p:sp>
      <p:sp>
        <p:nvSpPr>
          <p:cNvPr id="11" name="Text 8"/>
          <p:cNvSpPr/>
          <p:nvPr/>
        </p:nvSpPr>
        <p:spPr>
          <a:xfrm>
            <a:off x="7162770" y="2095530"/>
            <a:ext cx="2095530" cy="508041"/>
          </a:xfrm>
          <a:prstGeom prst="rect">
            <a:avLst/>
          </a:prstGeom>
          <a:noFill/>
          <a:ln/>
        </p:spPr>
        <p:txBody>
          <a:bodyPr wrap="square" lIns="0" tIns="0" rIns="0" bIns="0" rtlCol="0" anchor="ctr"/>
          <a:lstStyle/>
          <a:p>
            <a:pPr algn="ct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20%</a:t>
            </a:r>
            <a:endParaRPr lang="en-US" sz="1600" dirty="0"/>
          </a:p>
        </p:txBody>
      </p:sp>
      <p:sp>
        <p:nvSpPr>
          <p:cNvPr id="12" name="Shape 9"/>
          <p:cNvSpPr/>
          <p:nvPr/>
        </p:nvSpPr>
        <p:spPr>
          <a:xfrm>
            <a:off x="9296430" y="2095530"/>
            <a:ext cx="1028700" cy="508041"/>
          </a:xfrm>
          <a:prstGeom prst="roundRect">
            <a:avLst>
              <a:gd name="adj" fmla="val 17495"/>
            </a:avLst>
          </a:prstGeom>
          <a:solidFill>
            <a:srgbClr val="9FC6D6"/>
          </a:solidFill>
          <a:ln/>
        </p:spPr>
      </p:sp>
      <p:sp>
        <p:nvSpPr>
          <p:cNvPr id="13" name="Text 10"/>
          <p:cNvSpPr/>
          <p:nvPr/>
        </p:nvSpPr>
        <p:spPr>
          <a:xfrm>
            <a:off x="9296430" y="2095530"/>
            <a:ext cx="1028700" cy="508041"/>
          </a:xfrm>
          <a:prstGeom prst="rect">
            <a:avLst/>
          </a:prstGeom>
          <a:noFill/>
          <a:ln/>
        </p:spPr>
        <p:txBody>
          <a:bodyPr wrap="square" lIns="0" tIns="0" rIns="0" bIns="0" rtlCol="0" anchor="ctr"/>
          <a:lstStyle/>
          <a:p>
            <a:pPr algn="ct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10%</a:t>
            </a:r>
            <a:endParaRPr lang="en-US" sz="1600" dirty="0"/>
          </a:p>
        </p:txBody>
      </p:sp>
      <p:sp>
        <p:nvSpPr>
          <p:cNvPr id="14" name="Shape 11"/>
          <p:cNvSpPr/>
          <p:nvPr/>
        </p:nvSpPr>
        <p:spPr>
          <a:xfrm>
            <a:off x="10363170" y="2095530"/>
            <a:ext cx="1028700" cy="508041"/>
          </a:xfrm>
          <a:prstGeom prst="roundRect">
            <a:avLst>
              <a:gd name="adj" fmla="val 17495"/>
            </a:avLst>
          </a:prstGeom>
          <a:solidFill>
            <a:srgbClr val="D3DCE4"/>
          </a:solidFill>
          <a:ln/>
        </p:spPr>
      </p:sp>
      <p:sp>
        <p:nvSpPr>
          <p:cNvPr id="15" name="Text 12"/>
          <p:cNvSpPr/>
          <p:nvPr/>
        </p:nvSpPr>
        <p:spPr>
          <a:xfrm>
            <a:off x="10363170" y="2095530"/>
            <a:ext cx="1028700" cy="508041"/>
          </a:xfrm>
          <a:prstGeom prst="rect">
            <a:avLst/>
          </a:prstGeom>
          <a:noFill/>
          <a:ln/>
        </p:spPr>
        <p:txBody>
          <a:bodyPr wrap="square" lIns="0" tIns="0" rIns="0" bIns="0" rtlCol="0" anchor="ctr"/>
          <a:lstStyle/>
          <a:p>
            <a:pPr algn="ct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10%</a:t>
            </a:r>
            <a:endParaRPr lang="en-US" sz="1600" dirty="0"/>
          </a:p>
        </p:txBody>
      </p:sp>
      <p:sp>
        <p:nvSpPr>
          <p:cNvPr id="16" name="Shape 13"/>
          <p:cNvSpPr/>
          <p:nvPr/>
        </p:nvSpPr>
        <p:spPr>
          <a:xfrm>
            <a:off x="761970" y="2997220"/>
            <a:ext cx="203180" cy="203180"/>
          </a:xfrm>
          <a:prstGeom prst="roundRect">
            <a:avLst>
              <a:gd name="adj" fmla="val 25022"/>
            </a:avLst>
          </a:prstGeom>
          <a:solidFill>
            <a:srgbClr val="C6F432"/>
          </a:solidFill>
          <a:ln w="9525">
            <a:solidFill>
              <a:srgbClr val="0B1B2B"/>
            </a:solidFill>
            <a:prstDash val="solid"/>
          </a:ln>
        </p:spPr>
      </p:sp>
      <p:sp>
        <p:nvSpPr>
          <p:cNvPr id="17" name="Text 14"/>
          <p:cNvSpPr/>
          <p:nvPr/>
        </p:nvSpPr>
        <p:spPr>
          <a:xfrm>
            <a:off x="1143000" y="2920959"/>
            <a:ext cx="6349959" cy="355610"/>
          </a:xfrm>
          <a:prstGeom prst="rect">
            <a:avLst/>
          </a:prstGeom>
          <a:noFill/>
          <a:ln/>
        </p:spPr>
        <p:txBody>
          <a:bodyPr wrap="square" lIns="0" tIns="0" rIns="0" bIns="0" rtlCol="0" anchor="ctr"/>
          <a:lstStyle/>
          <a:p>
            <a:pPr algn="l" indent="0" marL="0">
              <a:lnSpc>
                <a:spcPts val="2100"/>
              </a:lnSpc>
              <a:buNone/>
            </a:pPr>
            <a:r>
              <a:rPr lang="en-US" sz="1500" dirty="0">
                <a:solidFill>
                  <a:srgbClr val="0B1B2B"/>
                </a:solidFill>
                <a:latin typeface="Inter" pitchFamily="34" charset="0"/>
                <a:ea typeface="Inter" pitchFamily="34" charset="-122"/>
                <a:cs typeface="Inter" pitchFamily="34" charset="-120"/>
              </a:rPr>
              <a:t>Security audit and public ZK ceremony</a:t>
            </a:r>
            <a:endParaRPr lang="en-US" sz="1500" dirty="0"/>
          </a:p>
        </p:txBody>
      </p:sp>
      <p:sp>
        <p:nvSpPr>
          <p:cNvPr id="18" name="Text 15"/>
          <p:cNvSpPr/>
          <p:nvPr/>
        </p:nvSpPr>
        <p:spPr>
          <a:xfrm>
            <a:off x="7492959" y="2920959"/>
            <a:ext cx="1270010" cy="355610"/>
          </a:xfrm>
          <a:prstGeom prst="rect">
            <a:avLst/>
          </a:prstGeom>
          <a:noFill/>
          <a:ln/>
        </p:spPr>
        <p:txBody>
          <a:bodyPr wrap="square" lIns="0" tIns="0" rIns="0" bIns="0" rtlCol="0" anchor="ctr"/>
          <a:lstStyle/>
          <a:p>
            <a:pPr algn="l" indent="0" marL="0">
              <a:lnSpc>
                <a:spcPts val="1750"/>
              </a:lnSpc>
              <a:buNone/>
            </a:pPr>
            <a:r>
              <a:rPr lang="en-US" sz="1400" spc="112" kern="0" dirty="0">
                <a:solidFill>
                  <a:srgbClr val="13293D"/>
                </a:solidFill>
                <a:latin typeface="JetBrains Mono" pitchFamily="34" charset="0"/>
                <a:ea typeface="JetBrains Mono" pitchFamily="34" charset="-122"/>
                <a:cs typeface="JetBrains Mono" pitchFamily="34" charset="-120"/>
              </a:rPr>
              <a:t>M1</a:t>
            </a:r>
            <a:endParaRPr lang="en-US" sz="1400" dirty="0"/>
          </a:p>
        </p:txBody>
      </p:sp>
      <p:sp>
        <p:nvSpPr>
          <p:cNvPr id="19" name="Text 16"/>
          <p:cNvSpPr/>
          <p:nvPr/>
        </p:nvSpPr>
        <p:spPr>
          <a:xfrm>
            <a:off x="8889980" y="2920959"/>
            <a:ext cx="2540020" cy="355610"/>
          </a:xfrm>
          <a:prstGeom prst="rect">
            <a:avLst/>
          </a:prstGeom>
          <a:noFill/>
          <a:ln/>
        </p:spPr>
        <p:txBody>
          <a:bodyPr wrap="square" lIns="0" tIns="0" rIns="0" bIns="0" rtlCol="0" anchor="ctr"/>
          <a:lstStyle/>
          <a:p>
            <a:pPr algn="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10,500 USDG</a:t>
            </a:r>
            <a:endParaRPr lang="en-US" sz="1600" dirty="0"/>
          </a:p>
        </p:txBody>
      </p:sp>
      <p:sp>
        <p:nvSpPr>
          <p:cNvPr id="20" name="Shape 17"/>
          <p:cNvSpPr/>
          <p:nvPr/>
        </p:nvSpPr>
        <p:spPr>
          <a:xfrm>
            <a:off x="761970" y="3340120"/>
            <a:ext cx="10668030" cy="0"/>
          </a:xfrm>
          <a:prstGeom prst="line">
            <a:avLst/>
          </a:prstGeom>
          <a:noFill/>
          <a:ln w="12700">
            <a:solidFill>
              <a:srgbClr val="DCE3DA"/>
            </a:solidFill>
            <a:prstDash val="solid"/>
          </a:ln>
        </p:spPr>
      </p:sp>
      <p:sp>
        <p:nvSpPr>
          <p:cNvPr id="21" name="Shape 18"/>
          <p:cNvSpPr/>
          <p:nvPr/>
        </p:nvSpPr>
        <p:spPr>
          <a:xfrm>
            <a:off x="761970" y="3467130"/>
            <a:ext cx="203180" cy="203180"/>
          </a:xfrm>
          <a:prstGeom prst="roundRect">
            <a:avLst>
              <a:gd name="adj" fmla="val 25022"/>
            </a:avLst>
          </a:prstGeom>
          <a:solidFill>
            <a:srgbClr val="8FE3B5"/>
          </a:solidFill>
          <a:ln w="9525">
            <a:solidFill>
              <a:srgbClr val="0B1B2B"/>
            </a:solidFill>
            <a:prstDash val="solid"/>
          </a:ln>
        </p:spPr>
      </p:sp>
      <p:sp>
        <p:nvSpPr>
          <p:cNvPr id="22" name="Text 19"/>
          <p:cNvSpPr/>
          <p:nvPr/>
        </p:nvSpPr>
        <p:spPr>
          <a:xfrm>
            <a:off x="1143000" y="3390870"/>
            <a:ext cx="6349959" cy="355610"/>
          </a:xfrm>
          <a:prstGeom prst="rect">
            <a:avLst/>
          </a:prstGeom>
          <a:noFill/>
          <a:ln/>
        </p:spPr>
        <p:txBody>
          <a:bodyPr wrap="square" lIns="0" tIns="0" rIns="0" bIns="0" rtlCol="0" anchor="ctr"/>
          <a:lstStyle/>
          <a:p>
            <a:pPr algn="l" indent="0" marL="0">
              <a:lnSpc>
                <a:spcPts val="2100"/>
              </a:lnSpc>
              <a:buNone/>
            </a:pPr>
            <a:r>
              <a:rPr lang="en-US" sz="1500" dirty="0">
                <a:solidFill>
                  <a:srgbClr val="0B1B2B"/>
                </a:solidFill>
                <a:latin typeface="Inter" pitchFamily="34" charset="0"/>
                <a:ea typeface="Inter" pitchFamily="34" charset="-122"/>
                <a:cs typeface="Inter" pitchFamily="34" charset="-120"/>
              </a:rPr>
              <a:t>Pilots and logger hardware</a:t>
            </a:r>
            <a:endParaRPr lang="en-US" sz="1500" dirty="0"/>
          </a:p>
        </p:txBody>
      </p:sp>
      <p:sp>
        <p:nvSpPr>
          <p:cNvPr id="23" name="Text 20"/>
          <p:cNvSpPr/>
          <p:nvPr/>
        </p:nvSpPr>
        <p:spPr>
          <a:xfrm>
            <a:off x="7492959" y="3390870"/>
            <a:ext cx="1270010" cy="355610"/>
          </a:xfrm>
          <a:prstGeom prst="rect">
            <a:avLst/>
          </a:prstGeom>
          <a:noFill/>
          <a:ln/>
        </p:spPr>
        <p:txBody>
          <a:bodyPr wrap="square" lIns="0" tIns="0" rIns="0" bIns="0" rtlCol="0" anchor="ctr"/>
          <a:lstStyle/>
          <a:p>
            <a:pPr algn="l" indent="0" marL="0">
              <a:lnSpc>
                <a:spcPts val="1750"/>
              </a:lnSpc>
              <a:buNone/>
            </a:pPr>
            <a:r>
              <a:rPr lang="en-US" sz="1400" spc="112" kern="0" dirty="0">
                <a:solidFill>
                  <a:srgbClr val="13293D"/>
                </a:solidFill>
                <a:latin typeface="JetBrains Mono" pitchFamily="34" charset="0"/>
                <a:ea typeface="JetBrains Mono" pitchFamily="34" charset="-122"/>
                <a:cs typeface="JetBrains Mono" pitchFamily="34" charset="-120"/>
              </a:rPr>
              <a:t>M2</a:t>
            </a:r>
            <a:endParaRPr lang="en-US" sz="1400" dirty="0"/>
          </a:p>
        </p:txBody>
      </p:sp>
      <p:sp>
        <p:nvSpPr>
          <p:cNvPr id="24" name="Text 21"/>
          <p:cNvSpPr/>
          <p:nvPr/>
        </p:nvSpPr>
        <p:spPr>
          <a:xfrm>
            <a:off x="8889980" y="3390870"/>
            <a:ext cx="2540020" cy="355610"/>
          </a:xfrm>
          <a:prstGeom prst="rect">
            <a:avLst/>
          </a:prstGeom>
          <a:noFill/>
          <a:ln/>
        </p:spPr>
        <p:txBody>
          <a:bodyPr wrap="square" lIns="0" tIns="0" rIns="0" bIns="0" rtlCol="0" anchor="ctr"/>
          <a:lstStyle/>
          <a:p>
            <a:pPr algn="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7,500 USDG</a:t>
            </a:r>
            <a:endParaRPr lang="en-US" sz="1600" dirty="0"/>
          </a:p>
        </p:txBody>
      </p:sp>
      <p:sp>
        <p:nvSpPr>
          <p:cNvPr id="25" name="Shape 22"/>
          <p:cNvSpPr/>
          <p:nvPr/>
        </p:nvSpPr>
        <p:spPr>
          <a:xfrm>
            <a:off x="761970" y="3810030"/>
            <a:ext cx="10668030" cy="0"/>
          </a:xfrm>
          <a:prstGeom prst="line">
            <a:avLst/>
          </a:prstGeom>
          <a:noFill/>
          <a:ln w="12700">
            <a:solidFill>
              <a:srgbClr val="DCE3DA"/>
            </a:solidFill>
            <a:prstDash val="solid"/>
          </a:ln>
        </p:spPr>
      </p:sp>
      <p:sp>
        <p:nvSpPr>
          <p:cNvPr id="26" name="Shape 23"/>
          <p:cNvSpPr/>
          <p:nvPr/>
        </p:nvSpPr>
        <p:spPr>
          <a:xfrm>
            <a:off x="761970" y="3937041"/>
            <a:ext cx="203180" cy="203180"/>
          </a:xfrm>
          <a:prstGeom prst="roundRect">
            <a:avLst>
              <a:gd name="adj" fmla="val 25022"/>
            </a:avLst>
          </a:prstGeom>
          <a:solidFill>
            <a:srgbClr val="FFB020"/>
          </a:solidFill>
          <a:ln w="9525">
            <a:solidFill>
              <a:srgbClr val="0B1B2B"/>
            </a:solidFill>
            <a:prstDash val="solid"/>
          </a:ln>
        </p:spPr>
      </p:sp>
      <p:sp>
        <p:nvSpPr>
          <p:cNvPr id="27" name="Text 24"/>
          <p:cNvSpPr/>
          <p:nvPr/>
        </p:nvSpPr>
        <p:spPr>
          <a:xfrm>
            <a:off x="1143000" y="3860780"/>
            <a:ext cx="6349959" cy="355610"/>
          </a:xfrm>
          <a:prstGeom prst="rect">
            <a:avLst/>
          </a:prstGeom>
          <a:noFill/>
          <a:ln/>
        </p:spPr>
        <p:txBody>
          <a:bodyPr wrap="square" lIns="0" tIns="0" rIns="0" bIns="0" rtlCol="0" anchor="ctr"/>
          <a:lstStyle/>
          <a:p>
            <a:pPr algn="l" indent="0" marL="0">
              <a:lnSpc>
                <a:spcPts val="2100"/>
              </a:lnSpc>
              <a:buNone/>
            </a:pPr>
            <a:r>
              <a:rPr lang="en-US" sz="1500" dirty="0">
                <a:solidFill>
                  <a:srgbClr val="0B1B2B"/>
                </a:solidFill>
                <a:latin typeface="Inter" pitchFamily="34" charset="0"/>
                <a:ea typeface="Inter" pitchFamily="34" charset="-122"/>
                <a:cs typeface="Inter" pitchFamily="34" charset="-120"/>
              </a:rPr>
              <a:t>Mainnet launch and first facilities</a:t>
            </a:r>
            <a:endParaRPr lang="en-US" sz="1500" dirty="0"/>
          </a:p>
        </p:txBody>
      </p:sp>
      <p:sp>
        <p:nvSpPr>
          <p:cNvPr id="28" name="Text 25"/>
          <p:cNvSpPr/>
          <p:nvPr/>
        </p:nvSpPr>
        <p:spPr>
          <a:xfrm>
            <a:off x="7492959" y="3860780"/>
            <a:ext cx="1270010" cy="355610"/>
          </a:xfrm>
          <a:prstGeom prst="rect">
            <a:avLst/>
          </a:prstGeom>
          <a:noFill/>
          <a:ln/>
        </p:spPr>
        <p:txBody>
          <a:bodyPr wrap="square" lIns="0" tIns="0" rIns="0" bIns="0" rtlCol="0" anchor="ctr"/>
          <a:lstStyle/>
          <a:p>
            <a:pPr algn="l" indent="0" marL="0">
              <a:lnSpc>
                <a:spcPts val="1750"/>
              </a:lnSpc>
              <a:buNone/>
            </a:pPr>
            <a:r>
              <a:rPr lang="en-US" sz="1400" spc="112" kern="0" dirty="0">
                <a:solidFill>
                  <a:srgbClr val="13293D"/>
                </a:solidFill>
                <a:latin typeface="JetBrains Mono" pitchFamily="34" charset="0"/>
                <a:ea typeface="JetBrains Mono" pitchFamily="34" charset="-122"/>
                <a:cs typeface="JetBrains Mono" pitchFamily="34" charset="-120"/>
              </a:rPr>
              <a:t>M3</a:t>
            </a:r>
            <a:endParaRPr lang="en-US" sz="1400" dirty="0"/>
          </a:p>
        </p:txBody>
      </p:sp>
      <p:sp>
        <p:nvSpPr>
          <p:cNvPr id="29" name="Text 26"/>
          <p:cNvSpPr/>
          <p:nvPr/>
        </p:nvSpPr>
        <p:spPr>
          <a:xfrm>
            <a:off x="8889980" y="3860780"/>
            <a:ext cx="2540020" cy="355610"/>
          </a:xfrm>
          <a:prstGeom prst="rect">
            <a:avLst/>
          </a:prstGeom>
          <a:noFill/>
          <a:ln/>
        </p:spPr>
        <p:txBody>
          <a:bodyPr wrap="square" lIns="0" tIns="0" rIns="0" bIns="0" rtlCol="0" anchor="ctr"/>
          <a:lstStyle/>
          <a:p>
            <a:pPr algn="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6,000 USDG</a:t>
            </a:r>
            <a:endParaRPr lang="en-US" sz="1600" dirty="0"/>
          </a:p>
        </p:txBody>
      </p:sp>
      <p:sp>
        <p:nvSpPr>
          <p:cNvPr id="30" name="Shape 27"/>
          <p:cNvSpPr/>
          <p:nvPr/>
        </p:nvSpPr>
        <p:spPr>
          <a:xfrm>
            <a:off x="761970" y="4279941"/>
            <a:ext cx="10668030" cy="0"/>
          </a:xfrm>
          <a:prstGeom prst="line">
            <a:avLst/>
          </a:prstGeom>
          <a:noFill/>
          <a:ln w="12700">
            <a:solidFill>
              <a:srgbClr val="DCE3DA"/>
            </a:solidFill>
            <a:prstDash val="solid"/>
          </a:ln>
        </p:spPr>
      </p:sp>
      <p:sp>
        <p:nvSpPr>
          <p:cNvPr id="31" name="Shape 28"/>
          <p:cNvSpPr/>
          <p:nvPr/>
        </p:nvSpPr>
        <p:spPr>
          <a:xfrm>
            <a:off x="761970" y="4406859"/>
            <a:ext cx="203180" cy="203180"/>
          </a:xfrm>
          <a:prstGeom prst="roundRect">
            <a:avLst>
              <a:gd name="adj" fmla="val 25022"/>
            </a:avLst>
          </a:prstGeom>
          <a:solidFill>
            <a:srgbClr val="9FC6D6"/>
          </a:solidFill>
          <a:ln w="9525">
            <a:solidFill>
              <a:srgbClr val="0B1B2B"/>
            </a:solidFill>
            <a:prstDash val="solid"/>
          </a:ln>
        </p:spPr>
      </p:sp>
      <p:sp>
        <p:nvSpPr>
          <p:cNvPr id="32" name="Text 29"/>
          <p:cNvSpPr/>
          <p:nvPr/>
        </p:nvSpPr>
        <p:spPr>
          <a:xfrm>
            <a:off x="1143000" y="4330690"/>
            <a:ext cx="6349959" cy="355610"/>
          </a:xfrm>
          <a:prstGeom prst="rect">
            <a:avLst/>
          </a:prstGeom>
          <a:noFill/>
          <a:ln/>
        </p:spPr>
        <p:txBody>
          <a:bodyPr wrap="square" lIns="0" tIns="0" rIns="0" bIns="0" rtlCol="0" anchor="ctr"/>
          <a:lstStyle/>
          <a:p>
            <a:pPr algn="l" indent="0" marL="0">
              <a:lnSpc>
                <a:spcPts val="2100"/>
              </a:lnSpc>
              <a:buNone/>
            </a:pPr>
            <a:r>
              <a:rPr lang="en-US" sz="1500" dirty="0">
                <a:solidFill>
                  <a:srgbClr val="0B1B2B"/>
                </a:solidFill>
                <a:latin typeface="Inter" pitchFamily="34" charset="0"/>
                <a:ea typeface="Inter" pitchFamily="34" charset="-122"/>
                <a:cs typeface="Inter" pitchFamily="34" charset="-120"/>
              </a:rPr>
              <a:t>Legal: MLETR opinion and structuring</a:t>
            </a:r>
            <a:endParaRPr lang="en-US" sz="1500" dirty="0"/>
          </a:p>
        </p:txBody>
      </p:sp>
      <p:sp>
        <p:nvSpPr>
          <p:cNvPr id="33" name="Text 30"/>
          <p:cNvSpPr/>
          <p:nvPr/>
        </p:nvSpPr>
        <p:spPr>
          <a:xfrm>
            <a:off x="7492959" y="4330690"/>
            <a:ext cx="1270010" cy="355610"/>
          </a:xfrm>
          <a:prstGeom prst="rect">
            <a:avLst/>
          </a:prstGeom>
          <a:noFill/>
          <a:ln/>
        </p:spPr>
        <p:txBody>
          <a:bodyPr wrap="square" lIns="0" tIns="0" rIns="0" bIns="0" rtlCol="0" anchor="ctr"/>
          <a:lstStyle/>
          <a:p>
            <a:pPr algn="l" indent="0" marL="0">
              <a:lnSpc>
                <a:spcPts val="1750"/>
              </a:lnSpc>
              <a:buNone/>
            </a:pPr>
            <a:r>
              <a:rPr lang="en-US" sz="1400" spc="112" kern="0" dirty="0">
                <a:solidFill>
                  <a:srgbClr val="13293D"/>
                </a:solidFill>
                <a:latin typeface="JetBrains Mono" pitchFamily="34" charset="0"/>
                <a:ea typeface="JetBrains Mono" pitchFamily="34" charset="-122"/>
                <a:cs typeface="JetBrains Mono" pitchFamily="34" charset="-120"/>
              </a:rPr>
              <a:t>M4</a:t>
            </a:r>
            <a:endParaRPr lang="en-US" sz="1400" dirty="0"/>
          </a:p>
        </p:txBody>
      </p:sp>
      <p:sp>
        <p:nvSpPr>
          <p:cNvPr id="34" name="Text 31"/>
          <p:cNvSpPr/>
          <p:nvPr/>
        </p:nvSpPr>
        <p:spPr>
          <a:xfrm>
            <a:off x="8889980" y="4330690"/>
            <a:ext cx="2540020" cy="355610"/>
          </a:xfrm>
          <a:prstGeom prst="rect">
            <a:avLst/>
          </a:prstGeom>
          <a:noFill/>
          <a:ln/>
        </p:spPr>
        <p:txBody>
          <a:bodyPr wrap="square" lIns="0" tIns="0" rIns="0" bIns="0" rtlCol="0" anchor="ctr"/>
          <a:lstStyle/>
          <a:p>
            <a:pPr algn="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3,000 USDG</a:t>
            </a:r>
            <a:endParaRPr lang="en-US" sz="1600" dirty="0"/>
          </a:p>
        </p:txBody>
      </p:sp>
      <p:sp>
        <p:nvSpPr>
          <p:cNvPr id="35" name="Shape 32"/>
          <p:cNvSpPr/>
          <p:nvPr/>
        </p:nvSpPr>
        <p:spPr>
          <a:xfrm>
            <a:off x="761970" y="4749759"/>
            <a:ext cx="10668030" cy="0"/>
          </a:xfrm>
          <a:prstGeom prst="line">
            <a:avLst/>
          </a:prstGeom>
          <a:noFill/>
          <a:ln w="12700">
            <a:solidFill>
              <a:srgbClr val="DCE3DA"/>
            </a:solidFill>
            <a:prstDash val="solid"/>
          </a:ln>
        </p:spPr>
      </p:sp>
      <p:sp>
        <p:nvSpPr>
          <p:cNvPr id="36" name="Shape 33"/>
          <p:cNvSpPr/>
          <p:nvPr/>
        </p:nvSpPr>
        <p:spPr>
          <a:xfrm>
            <a:off x="761970" y="4876770"/>
            <a:ext cx="203180" cy="203180"/>
          </a:xfrm>
          <a:prstGeom prst="roundRect">
            <a:avLst>
              <a:gd name="adj" fmla="val 25022"/>
            </a:avLst>
          </a:prstGeom>
          <a:solidFill>
            <a:srgbClr val="D3DCE4"/>
          </a:solidFill>
          <a:ln w="9525">
            <a:solidFill>
              <a:srgbClr val="0B1B2B"/>
            </a:solidFill>
            <a:prstDash val="solid"/>
          </a:ln>
        </p:spPr>
      </p:sp>
      <p:sp>
        <p:nvSpPr>
          <p:cNvPr id="37" name="Text 34"/>
          <p:cNvSpPr/>
          <p:nvPr/>
        </p:nvSpPr>
        <p:spPr>
          <a:xfrm>
            <a:off x="1143000" y="4800600"/>
            <a:ext cx="6349959" cy="355610"/>
          </a:xfrm>
          <a:prstGeom prst="rect">
            <a:avLst/>
          </a:prstGeom>
          <a:noFill/>
          <a:ln/>
        </p:spPr>
        <p:txBody>
          <a:bodyPr wrap="square" lIns="0" tIns="0" rIns="0" bIns="0" rtlCol="0" anchor="ctr"/>
          <a:lstStyle/>
          <a:p>
            <a:pPr algn="l" indent="0" marL="0">
              <a:lnSpc>
                <a:spcPts val="2100"/>
              </a:lnSpc>
              <a:buNone/>
            </a:pPr>
            <a:r>
              <a:rPr lang="en-US" sz="1500" dirty="0">
                <a:solidFill>
                  <a:srgbClr val="0B1B2B"/>
                </a:solidFill>
                <a:latin typeface="Inter" pitchFamily="34" charset="0"/>
                <a:ea typeface="Inter" pitchFamily="34" charset="-122"/>
                <a:cs typeface="Inter" pitchFamily="34" charset="-120"/>
              </a:rPr>
              <a:t>Team and infrastructure, six months</a:t>
            </a:r>
            <a:endParaRPr lang="en-US" sz="1500" dirty="0"/>
          </a:p>
        </p:txBody>
      </p:sp>
      <p:sp>
        <p:nvSpPr>
          <p:cNvPr id="38" name="Text 35"/>
          <p:cNvSpPr/>
          <p:nvPr/>
        </p:nvSpPr>
        <p:spPr>
          <a:xfrm>
            <a:off x="7492959" y="4800600"/>
            <a:ext cx="1270010" cy="355610"/>
          </a:xfrm>
          <a:prstGeom prst="rect">
            <a:avLst/>
          </a:prstGeom>
          <a:noFill/>
          <a:ln/>
        </p:spPr>
        <p:txBody>
          <a:bodyPr wrap="square" lIns="0" tIns="0" rIns="0" bIns="0" rtlCol="0" anchor="ctr"/>
          <a:lstStyle/>
          <a:p>
            <a:pPr algn="l" indent="0" marL="0">
              <a:lnSpc>
                <a:spcPts val="1750"/>
              </a:lnSpc>
              <a:buNone/>
            </a:pPr>
            <a:r>
              <a:rPr lang="en-US" sz="1400" spc="112" kern="0" dirty="0">
                <a:solidFill>
                  <a:srgbClr val="13293D"/>
                </a:solidFill>
                <a:latin typeface="JetBrains Mono" pitchFamily="34" charset="0"/>
                <a:ea typeface="JetBrains Mono" pitchFamily="34" charset="-122"/>
                <a:cs typeface="JetBrains Mono" pitchFamily="34" charset="-120"/>
              </a:rPr>
              <a:t>ALL</a:t>
            </a:r>
            <a:endParaRPr lang="en-US" sz="1400" dirty="0"/>
          </a:p>
        </p:txBody>
      </p:sp>
      <p:sp>
        <p:nvSpPr>
          <p:cNvPr id="39" name="Text 36"/>
          <p:cNvSpPr/>
          <p:nvPr/>
        </p:nvSpPr>
        <p:spPr>
          <a:xfrm>
            <a:off x="8889980" y="4800600"/>
            <a:ext cx="2540020" cy="355610"/>
          </a:xfrm>
          <a:prstGeom prst="rect">
            <a:avLst/>
          </a:prstGeom>
          <a:noFill/>
          <a:ln/>
        </p:spPr>
        <p:txBody>
          <a:bodyPr wrap="square" lIns="0" tIns="0" rIns="0" bIns="0" rtlCol="0" anchor="ctr"/>
          <a:lstStyle/>
          <a:p>
            <a:pPr algn="r" indent="0" marL="0">
              <a:lnSpc>
                <a:spcPts val="1600"/>
              </a:lnSpc>
              <a:buNone/>
            </a:pPr>
            <a:r>
              <a:rPr lang="en-US" sz="1600" b="1" spc="-48" kern="0" dirty="0">
                <a:solidFill>
                  <a:srgbClr val="0B1B2B"/>
                </a:solidFill>
                <a:latin typeface="JetBrains Mono" pitchFamily="34" charset="0"/>
                <a:ea typeface="JetBrains Mono" pitchFamily="34" charset="-122"/>
                <a:cs typeface="JetBrains Mono" pitchFamily="34" charset="-120"/>
              </a:rPr>
              <a:t>3,000 USDG</a:t>
            </a:r>
            <a:endParaRPr lang="en-US" sz="1600" dirty="0"/>
          </a:p>
        </p:txBody>
      </p:sp>
      <p:sp>
        <p:nvSpPr>
          <p:cNvPr id="40" name="Text 37"/>
          <p:cNvSpPr/>
          <p:nvPr/>
        </p:nvSpPr>
        <p:spPr>
          <a:xfrm>
            <a:off x="761970" y="5460980"/>
            <a:ext cx="10668030" cy="317480"/>
          </a:xfrm>
          <a:prstGeom prst="rect">
            <a:avLst/>
          </a:prstGeom>
          <a:noFill/>
          <a:ln/>
        </p:spPr>
        <p:txBody>
          <a:bodyPr wrap="square" lIns="0" tIns="0" rIns="0" bIns="0" rtlCol="0" anchor="t"/>
          <a:lstStyle/>
          <a:p>
            <a:pPr algn="l" indent="0" marL="0">
              <a:lnSpc>
                <a:spcPts val="2100"/>
              </a:lnSpc>
              <a:buNone/>
            </a:pPr>
            <a:r>
              <a:rPr lang="en-US" sz="1500" b="1" dirty="0">
                <a:solidFill>
                  <a:srgbClr val="0B1B2B"/>
                </a:solidFill>
                <a:latin typeface="Inter" pitchFamily="34" charset="0"/>
                <a:ea typeface="Inter" pitchFamily="34" charset="-122"/>
                <a:cs typeface="Inter" pitchFamily="34" charset="-120"/>
              </a:rPr>
              <a:t>Released like a CargoFlow facility: each tranche follows a milestone's exit test.</a:t>
            </a:r>
            <a:endParaRPr lang="en-US" sz="1500" dirty="0"/>
          </a:p>
        </p:txBody>
      </p:sp>
      <p:sp>
        <p:nvSpPr>
          <p:cNvPr id="41" name="Text 38"/>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Arbitrum Open House Singapore Online Buildathon (HackQuest): 115,000 USDG in prizes, including up to 30,000 USDG in milestone-based grants · any prize follows the same split</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20 · BUILDATHON FIT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ARBITRUM OPEN HOUSE SINGAPORE</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Every criterion, with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something to click</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sp>
        <p:nvSpPr>
          <p:cNvPr id="6" name="Shape 3"/>
          <p:cNvSpPr/>
          <p:nvPr/>
        </p:nvSpPr>
        <p:spPr>
          <a:xfrm>
            <a:off x="761970" y="2146280"/>
            <a:ext cx="76170" cy="685800"/>
          </a:xfrm>
          <a:prstGeom prst="roundRect">
            <a:avLst>
              <a:gd name="adj" fmla="val 50060"/>
            </a:avLst>
          </a:prstGeom>
          <a:solidFill>
            <a:srgbClr val="C6F432"/>
          </a:solidFill>
          <a:ln/>
        </p:spPr>
      </p:sp>
      <p:sp>
        <p:nvSpPr>
          <p:cNvPr id="7" name="Text 4"/>
          <p:cNvSpPr/>
          <p:nvPr/>
        </p:nvSpPr>
        <p:spPr>
          <a:xfrm>
            <a:off x="990570" y="209553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Deployed on an Arbitrum chain</a:t>
            </a:r>
            <a:endParaRPr lang="en-US" sz="1600" dirty="0"/>
          </a:p>
        </p:txBody>
      </p:sp>
      <p:sp>
        <p:nvSpPr>
          <p:cNvPr id="8" name="Text 5"/>
          <p:cNvSpPr/>
          <p:nvPr/>
        </p:nvSpPr>
        <p:spPr>
          <a:xfrm>
            <a:off x="990570" y="2413010"/>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10 contracts verified on Robinhood Chain Testnet (46630).</a:t>
            </a:r>
            <a:endParaRPr lang="en-US" sz="1400" dirty="0"/>
          </a:p>
        </p:txBody>
      </p:sp>
      <p:sp>
        <p:nvSpPr>
          <p:cNvPr id="9" name="Shape 6"/>
          <p:cNvSpPr/>
          <p:nvPr/>
        </p:nvSpPr>
        <p:spPr>
          <a:xfrm>
            <a:off x="6223041" y="2146280"/>
            <a:ext cx="76170" cy="685800"/>
          </a:xfrm>
          <a:prstGeom prst="roundRect">
            <a:avLst>
              <a:gd name="adj" fmla="val 50060"/>
            </a:avLst>
          </a:prstGeom>
          <a:solidFill>
            <a:srgbClr val="C6F432"/>
          </a:solidFill>
          <a:ln/>
        </p:spPr>
      </p:sp>
      <p:sp>
        <p:nvSpPr>
          <p:cNvPr id="10" name="Text 7"/>
          <p:cNvSpPr/>
          <p:nvPr/>
        </p:nvSpPr>
        <p:spPr>
          <a:xfrm>
            <a:off x="6451641" y="209553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Smart contract quality</a:t>
            </a:r>
            <a:endParaRPr lang="en-US" sz="1600" dirty="0"/>
          </a:p>
        </p:txBody>
      </p:sp>
      <p:sp>
        <p:nvSpPr>
          <p:cNvPr id="11" name="Text 8"/>
          <p:cNvSpPr/>
          <p:nvPr/>
        </p:nvSpPr>
        <p:spPr>
          <a:xfrm>
            <a:off x="6451641" y="2413010"/>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366 tests, eight invariants, an immutable core with no proxy.</a:t>
            </a:r>
            <a:endParaRPr lang="en-US" sz="1400" dirty="0"/>
          </a:p>
        </p:txBody>
      </p:sp>
      <p:sp>
        <p:nvSpPr>
          <p:cNvPr id="12" name="Shape 9"/>
          <p:cNvSpPr/>
          <p:nvPr/>
        </p:nvSpPr>
        <p:spPr>
          <a:xfrm>
            <a:off x="761970" y="3098810"/>
            <a:ext cx="76170" cy="685800"/>
          </a:xfrm>
          <a:prstGeom prst="roundRect">
            <a:avLst>
              <a:gd name="adj" fmla="val 50060"/>
            </a:avLst>
          </a:prstGeom>
          <a:solidFill>
            <a:srgbClr val="C6F432"/>
          </a:solidFill>
          <a:ln/>
        </p:spPr>
      </p:sp>
      <p:sp>
        <p:nvSpPr>
          <p:cNvPr id="13" name="Text 10"/>
          <p:cNvSpPr/>
          <p:nvPr/>
        </p:nvSpPr>
        <p:spPr>
          <a:xfrm>
            <a:off x="990570" y="304797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Product-market fit</a:t>
            </a:r>
            <a:endParaRPr lang="en-US" sz="1600" dirty="0"/>
          </a:p>
        </p:txBody>
      </p:sp>
      <p:sp>
        <p:nvSpPr>
          <p:cNvPr id="14" name="Text 11"/>
          <p:cNvSpPr/>
          <p:nvPr/>
        </p:nvSpPr>
        <p:spPr>
          <a:xfrm>
            <a:off x="990570" y="3365541"/>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A sourced problem, five role portals, four published packages.</a:t>
            </a:r>
            <a:endParaRPr lang="en-US" sz="1400" dirty="0"/>
          </a:p>
        </p:txBody>
      </p:sp>
      <p:sp>
        <p:nvSpPr>
          <p:cNvPr id="15" name="Shape 12"/>
          <p:cNvSpPr/>
          <p:nvPr/>
        </p:nvSpPr>
        <p:spPr>
          <a:xfrm>
            <a:off x="6223041" y="3098810"/>
            <a:ext cx="76170" cy="685800"/>
          </a:xfrm>
          <a:prstGeom prst="roundRect">
            <a:avLst>
              <a:gd name="adj" fmla="val 50060"/>
            </a:avLst>
          </a:prstGeom>
          <a:solidFill>
            <a:srgbClr val="C6F432"/>
          </a:solidFill>
          <a:ln/>
        </p:spPr>
      </p:sp>
      <p:sp>
        <p:nvSpPr>
          <p:cNvPr id="16" name="Text 13"/>
          <p:cNvSpPr/>
          <p:nvPr/>
        </p:nvSpPr>
        <p:spPr>
          <a:xfrm>
            <a:off x="6451641" y="304797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Innovation</a:t>
            </a:r>
            <a:endParaRPr lang="en-US" sz="1600" dirty="0"/>
          </a:p>
        </p:txBody>
      </p:sp>
      <p:sp>
        <p:nvSpPr>
          <p:cNvPr id="17" name="Text 14"/>
          <p:cNvSpPr/>
          <p:nvPr/>
        </p:nvSpPr>
        <p:spPr>
          <a:xfrm>
            <a:off x="6451641" y="3365541"/>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Evidence-gated capital, bound ZK recovery, a keyless Claude co-pilot.</a:t>
            </a:r>
            <a:endParaRPr lang="en-US" sz="1400" dirty="0"/>
          </a:p>
        </p:txBody>
      </p:sp>
      <p:sp>
        <p:nvSpPr>
          <p:cNvPr id="18" name="Shape 15"/>
          <p:cNvSpPr/>
          <p:nvPr/>
        </p:nvSpPr>
        <p:spPr>
          <a:xfrm>
            <a:off x="761970" y="4051341"/>
            <a:ext cx="76170" cy="685800"/>
          </a:xfrm>
          <a:prstGeom prst="roundRect">
            <a:avLst>
              <a:gd name="adj" fmla="val 50060"/>
            </a:avLst>
          </a:prstGeom>
          <a:solidFill>
            <a:srgbClr val="C6F432"/>
          </a:solidFill>
          <a:ln/>
        </p:spPr>
      </p:sp>
      <p:sp>
        <p:nvSpPr>
          <p:cNvPr id="19" name="Text 16"/>
          <p:cNvSpPr/>
          <p:nvPr/>
        </p:nvSpPr>
        <p:spPr>
          <a:xfrm>
            <a:off x="990570" y="400050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Real problem solving</a:t>
            </a:r>
            <a:endParaRPr lang="en-US" sz="1600" dirty="0"/>
          </a:p>
        </p:txBody>
      </p:sp>
      <p:sp>
        <p:nvSpPr>
          <p:cNvPr id="20" name="Text 17"/>
          <p:cNvSpPr/>
          <p:nvPr/>
        </p:nvSpPr>
        <p:spPr>
          <a:xfrm>
            <a:off x="990570" y="4317980"/>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End-to-end runs with every transaction linked.</a:t>
            </a:r>
            <a:endParaRPr lang="en-US" sz="1400" dirty="0"/>
          </a:p>
        </p:txBody>
      </p:sp>
      <p:sp>
        <p:nvSpPr>
          <p:cNvPr id="21" name="Shape 18"/>
          <p:cNvSpPr/>
          <p:nvPr/>
        </p:nvSpPr>
        <p:spPr>
          <a:xfrm>
            <a:off x="6223041" y="4051341"/>
            <a:ext cx="76170" cy="685800"/>
          </a:xfrm>
          <a:prstGeom prst="roundRect">
            <a:avLst>
              <a:gd name="adj" fmla="val 50060"/>
            </a:avLst>
          </a:prstGeom>
          <a:solidFill>
            <a:srgbClr val="C6F432"/>
          </a:solidFill>
          <a:ln/>
        </p:spPr>
      </p:sp>
      <p:sp>
        <p:nvSpPr>
          <p:cNvPr id="22" name="Text 19"/>
          <p:cNvSpPr/>
          <p:nvPr/>
        </p:nvSpPr>
        <p:spPr>
          <a:xfrm>
            <a:off x="6451641" y="400050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Paxos USDG</a:t>
            </a:r>
            <a:endParaRPr lang="en-US" sz="1600" dirty="0"/>
          </a:p>
        </p:txBody>
      </p:sp>
      <p:sp>
        <p:nvSpPr>
          <p:cNvPr id="23" name="Text 20"/>
          <p:cNvSpPr/>
          <p:nvPr/>
        </p:nvSpPr>
        <p:spPr>
          <a:xfrm>
            <a:off x="6451641" y="4317980"/>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The only money CargoFlow moves.</a:t>
            </a:r>
            <a:endParaRPr lang="en-US" sz="1400" dirty="0"/>
          </a:p>
        </p:txBody>
      </p:sp>
      <p:sp>
        <p:nvSpPr>
          <p:cNvPr id="24" name="Shape 21"/>
          <p:cNvSpPr/>
          <p:nvPr/>
        </p:nvSpPr>
        <p:spPr>
          <a:xfrm>
            <a:off x="761970" y="5003780"/>
            <a:ext cx="76170" cy="685800"/>
          </a:xfrm>
          <a:prstGeom prst="roundRect">
            <a:avLst>
              <a:gd name="adj" fmla="val 50060"/>
            </a:avLst>
          </a:prstGeom>
          <a:solidFill>
            <a:srgbClr val="C6F432"/>
          </a:solidFill>
          <a:ln/>
        </p:spPr>
      </p:sp>
      <p:sp>
        <p:nvSpPr>
          <p:cNvPr id="25" name="Text 22"/>
          <p:cNvSpPr/>
          <p:nvPr/>
        </p:nvSpPr>
        <p:spPr>
          <a:xfrm>
            <a:off x="990570" y="4953030"/>
            <a:ext cx="4953030" cy="279441"/>
          </a:xfrm>
          <a:prstGeom prst="rect">
            <a:avLst/>
          </a:prstGeom>
          <a:noFill/>
          <a:ln/>
        </p:spPr>
        <p:txBody>
          <a:bodyPr wrap="square" lIns="0" tIns="0" rIns="0" bIns="0" rtlCol="0" anchor="t"/>
          <a:lstStyle/>
          <a:p>
            <a:pPr algn="l" indent="0" marL="0">
              <a:lnSpc>
                <a:spcPts val="1792"/>
              </a:lnSpc>
              <a:buNone/>
            </a:pPr>
            <a:r>
              <a:rPr lang="en-US" sz="1600" b="1" spc="-16" kern="0" dirty="0">
                <a:solidFill>
                  <a:srgbClr val="0B1B2B"/>
                </a:solidFill>
                <a:latin typeface="Space Grotesk" pitchFamily="34" charset="0"/>
                <a:ea typeface="Space Grotesk" pitchFamily="34" charset="-122"/>
                <a:cs typeface="Space Grotesk" pitchFamily="34" charset="-120"/>
              </a:rPr>
              <a:t>Robinhood Chain</a:t>
            </a:r>
            <a:endParaRPr lang="en-US" sz="1600" dirty="0"/>
          </a:p>
        </p:txBody>
      </p:sp>
      <p:sp>
        <p:nvSpPr>
          <p:cNvPr id="26" name="Text 23"/>
          <p:cNvSpPr/>
          <p:nvPr/>
        </p:nvSpPr>
        <p:spPr>
          <a:xfrm>
            <a:off x="990570" y="5270510"/>
            <a:ext cx="4953030" cy="508041"/>
          </a:xfrm>
          <a:prstGeom prst="rect">
            <a:avLst/>
          </a:prstGeom>
          <a:noFill/>
          <a:ln/>
        </p:spPr>
        <p:txBody>
          <a:bodyPr wrap="square" lIns="0" tIns="0" rIns="0" bIns="0" rtlCol="0" anchor="t"/>
          <a:lstStyle/>
          <a:p>
            <a:pPr algn="l" indent="0" marL="0">
              <a:lnSpc>
                <a:spcPts val="1960"/>
              </a:lnSpc>
              <a:buNone/>
            </a:pPr>
            <a:r>
              <a:rPr lang="en-US" sz="1400" dirty="0">
                <a:solidFill>
                  <a:srgbClr val="13293D"/>
                </a:solidFill>
                <a:latin typeface="Inter" pitchFamily="34" charset="0"/>
                <a:ea typeface="Inter" pitchFamily="34" charset="-122"/>
                <a:cs typeface="Inter" pitchFamily="34" charset="-120"/>
              </a:rPr>
              <a:t>Its RIP-7212 precompile carries the passkey flow.</a:t>
            </a:r>
            <a:endParaRPr lang="en-US" sz="1400" dirty="0"/>
          </a:p>
        </p:txBody>
      </p:sp>
      <p:sp>
        <p:nvSpPr>
          <p:cNvPr id="27" name="Text 24"/>
          <p:cNvSpPr/>
          <p:nvPr/>
        </p:nvSpPr>
        <p:spPr>
          <a:xfrm>
            <a:off x="6451641" y="4953030"/>
            <a:ext cx="4953030" cy="279441"/>
          </a:xfrm>
          <a:prstGeom prst="rect">
            <a:avLst/>
          </a:prstGeom>
          <a:noFill/>
          <a:ln/>
        </p:spPr>
        <p:txBody>
          <a:bodyPr wrap="square" lIns="0" tIns="0" rIns="0" bIns="0" rtlCol="0" anchor="t"/>
          <a:lstStyle/>
          <a:p>
            <a:pPr algn="l" indent="0" marL="0">
              <a:lnSpc>
                <a:spcPts val="1960"/>
              </a:lnSpc>
              <a:buNone/>
            </a:pPr>
            <a:r>
              <a:rPr lang="en-US" sz="1400" b="1" u="sng" dirty="0">
                <a:solidFill>
                  <a:srgbClr val="0A5A73"/>
                </a:solidFill>
                <a:latin typeface="Inter" pitchFamily="34" charset="0"/>
                <a:ea typeface="Inter" pitchFamily="34" charset="-122"/>
                <a:cs typeface="Inter" pitchFamily="34" charset="-120"/>
                <a:hlinkClick r:id="rId2" invalidUrl="" action="" tgtFrame="" tooltip="https://www.hackquest.io/hackathons/Arbitrum-Open-House-Singapore-Online-Buildathon" history="1" highlightClick="0" endSnd="0">
                  <a:extLst>
                    <a:ext uri="{A12FA001-AC4F-418D-AE19-62706E023703}">
                      <ahyp:hlinkClr xmlns:ahyp="http://schemas.microsoft.com/office/drawing/2018/hyperlinkcolor" val="tx"/>
                    </a:ext>
                  </a:extLst>
                </a:hlinkClick>
              </a:rPr>
              <a:t>Read the HackQuest listing</a:t>
            </a:r>
            <a:endParaRPr lang="en-US" sz="1400" dirty="0"/>
          </a:p>
        </p:txBody>
      </p:sp>
      <p:sp>
        <p:nvSpPr>
          <p:cNvPr id="28" name="Text 25"/>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Evidence: README "Built for Arbitrum Open House Singapore", "Live on Robinhood Chain Testnet", "Measured, not claimed" · docs/project/21-hackathon-alignment.md</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4"/>
        </a:solidFill>
      </p:bgPr>
    </p:bg>
    <p:spTree>
      <p:nvGrpSpPr>
        <p:cNvPr id="1" name=""/>
        <p:cNvGrpSpPr/>
        <p:nvPr/>
      </p:nvGrpSpPr>
      <p:grpSpPr>
        <a:xfrm>
          <a:off x="0" y="0"/>
          <a:ext cx="0" cy="0"/>
          <a:chOff x="0" y="0"/>
          <a:chExt cx="0" cy="0"/>
        </a:xfrm>
      </p:grpSpPr>
      <p:pic>
        <p:nvPicPr>
          <p:cNvPr id="2" name="Image 0" descr="CargoFlow">    </p:cNvPr>
          <p:cNvPicPr>
            <a:picLocks noChangeAspect="1"/>
          </p:cNvPicPr>
          <p:nvPr/>
        </p:nvPicPr>
        <p:blipFill>
          <a:blip r:embed="rId1"/>
          <a:stretch>
            <a:fillRect/>
          </a:stretch>
        </p:blipFill>
        <p:spPr>
          <a:xfrm>
            <a:off x="761970" y="317480"/>
            <a:ext cx="1117580" cy="279441"/>
          </a:xfrm>
          <a:prstGeom prst="rect">
            <a:avLst/>
          </a:prstGeom>
        </p:spPr>
      </p:pic>
      <p:sp>
        <p:nvSpPr>
          <p:cNvPr id="3" name="Text 0"/>
          <p:cNvSpPr/>
          <p:nvPr/>
        </p:nvSpPr>
        <p:spPr>
          <a:xfrm>
            <a:off x="7492959" y="368320"/>
            <a:ext cx="3937041" cy="203180"/>
          </a:xfrm>
          <a:prstGeom prst="rect">
            <a:avLst/>
          </a:prstGeom>
          <a:noFill/>
          <a:ln/>
        </p:spPr>
        <p:txBody>
          <a:bodyPr wrap="square" lIns="0" tIns="0" rIns="0" bIns="0" rtlCol="0" anchor="t"/>
          <a:lstStyle/>
          <a:p>
            <a:pPr algn="r" indent="0" marL="0">
              <a:lnSpc>
                <a:spcPts val="1320"/>
              </a:lnSpc>
              <a:buNone/>
            </a:pPr>
            <a:r>
              <a:rPr lang="en-US" sz="1100" spc="132" kern="0" dirty="0">
                <a:solidFill>
                  <a:srgbClr val="5B6B7B"/>
                </a:solidFill>
                <a:latin typeface="JetBrains Mono" pitchFamily="34" charset="0"/>
                <a:ea typeface="JetBrains Mono" pitchFamily="34" charset="-122"/>
                <a:cs typeface="JetBrains Mono" pitchFamily="34" charset="-120"/>
              </a:rPr>
              <a:t>21 · TEAM AND CONTACT</a:t>
            </a:r>
            <a:endParaRPr lang="en-US" sz="1100" dirty="0"/>
          </a:p>
        </p:txBody>
      </p:sp>
      <p:sp>
        <p:nvSpPr>
          <p:cNvPr id="4" name="Text 1"/>
          <p:cNvSpPr/>
          <p:nvPr/>
        </p:nvSpPr>
        <p:spPr>
          <a:xfrm>
            <a:off x="761970" y="939820"/>
            <a:ext cx="10668030" cy="215890"/>
          </a:xfrm>
          <a:prstGeom prst="rect">
            <a:avLst/>
          </a:prstGeom>
          <a:noFill/>
          <a:ln/>
        </p:spPr>
        <p:txBody>
          <a:bodyPr wrap="square" lIns="0" tIns="0" rIns="0" bIns="0" rtlCol="0" anchor="t"/>
          <a:lstStyle/>
          <a:p>
            <a:pPr algn="l" indent="0" marL="0">
              <a:lnSpc>
                <a:spcPts val="1440"/>
              </a:lnSpc>
              <a:buNone/>
            </a:pPr>
            <a:r>
              <a:rPr lang="en-US" sz="1200" spc="144" kern="0" dirty="0">
                <a:solidFill>
                  <a:srgbClr val="0A5A73"/>
                </a:solidFill>
                <a:latin typeface="JetBrains Mono" pitchFamily="34" charset="0"/>
                <a:ea typeface="JetBrains Mono" pitchFamily="34" charset="-122"/>
                <a:cs typeface="JetBrains Mono" pitchFamily="34" charset="-120"/>
              </a:rPr>
              <a:t>TEAM AND CONTACT</a:t>
            </a:r>
            <a:endParaRPr lang="en-US" sz="1200" dirty="0"/>
          </a:p>
        </p:txBody>
      </p:sp>
      <p:sp>
        <p:nvSpPr>
          <p:cNvPr id="5" name="Text 2"/>
          <p:cNvSpPr/>
          <p:nvPr/>
        </p:nvSpPr>
        <p:spPr>
          <a:xfrm>
            <a:off x="761970" y="1219170"/>
            <a:ext cx="10668030" cy="571500"/>
          </a:xfrm>
          <a:prstGeom prst="rect">
            <a:avLst/>
          </a:prstGeom>
          <a:noFill/>
          <a:ln/>
        </p:spPr>
        <p:txBody>
          <a:bodyPr wrap="square" lIns="0" tIns="0" rIns="0" bIns="0" rtlCol="0" anchor="t"/>
          <a:lstStyle/>
          <a:p>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Built by its founder, </a:t>
            </a:r>
            <a:pPr algn="l" indent="0" marL="0">
              <a:lnSpc>
                <a:spcPts val="4028"/>
              </a:lnSpc>
              <a:buNone/>
            </a:pPr>
            <a:r>
              <a:rPr lang="en-US" sz="3800" b="1" u="heavy" spc="-76" kern="0" dirty="0">
                <a:solidFill>
                  <a:srgbClr val="0B1B2B"/>
                </a:solidFill>
                <a:uFill>
                  <a:solidFill>
                    <a:srgbClr val="C6F432"/>
                  </a:solidFill>
                </a:uFill>
                <a:latin typeface="Space Grotesk" pitchFamily="34" charset="0"/>
                <a:ea typeface="Space Grotesk" pitchFamily="34" charset="-122"/>
                <a:cs typeface="Space Grotesk" pitchFamily="34" charset="-120"/>
              </a:rPr>
              <a:t>live and open</a:t>
            </a:r>
            <a:pPr algn="l" indent="0" marL="0">
              <a:lnSpc>
                <a:spcPts val="4028"/>
              </a:lnSpc>
              <a:buNone/>
            </a:pPr>
            <a:r>
              <a:rPr lang="en-US" sz="3800" b="1" spc="-76" kern="0" dirty="0">
                <a:solidFill>
                  <a:srgbClr val="0B1B2B"/>
                </a:solidFill>
                <a:latin typeface="Space Grotesk" pitchFamily="34" charset="0"/>
                <a:ea typeface="Space Grotesk" pitchFamily="34" charset="-122"/>
                <a:cs typeface="Space Grotesk" pitchFamily="34" charset="-120"/>
              </a:rPr>
              <a:t>.</a:t>
            </a:r>
            <a:endParaRPr lang="en-US" sz="3800" dirty="0"/>
          </a:p>
        </p:txBody>
      </p:sp>
      <p:pic>
        <p:nvPicPr>
          <p:cNvPr id="6" name="Image 1" descr="Arpit Singh, founder of CargoFlow.">    </p:cNvPr>
          <p:cNvPicPr>
            <a:picLocks noChangeAspect="1"/>
          </p:cNvPicPr>
          <p:nvPr/>
        </p:nvPicPr>
        <p:blipFill>
          <a:blip r:embed="rId2"/>
          <a:stretch>
            <a:fillRect/>
          </a:stretch>
        </p:blipFill>
        <p:spPr>
          <a:xfrm>
            <a:off x="761970" y="2158990"/>
            <a:ext cx="2158990" cy="2158990"/>
          </a:xfrm>
          <a:prstGeom prst="ellipse">
            <a:avLst/>
          </a:prstGeom>
        </p:spPr>
      </p:pic>
      <p:sp>
        <p:nvSpPr>
          <p:cNvPr id="7" name="Text 3"/>
          <p:cNvSpPr/>
          <p:nvPr/>
        </p:nvSpPr>
        <p:spPr>
          <a:xfrm>
            <a:off x="761970" y="4521159"/>
            <a:ext cx="4063959" cy="444490"/>
          </a:xfrm>
          <a:prstGeom prst="rect">
            <a:avLst/>
          </a:prstGeom>
          <a:noFill/>
          <a:ln/>
        </p:spPr>
        <p:txBody>
          <a:bodyPr wrap="square" lIns="0" tIns="0" rIns="0" bIns="0" rtlCol="0" anchor="t"/>
          <a:lstStyle/>
          <a:p>
            <a:pPr algn="l" indent="0" marL="0">
              <a:lnSpc>
                <a:spcPts val="2968"/>
              </a:lnSpc>
              <a:buNone/>
            </a:pPr>
            <a:r>
              <a:rPr lang="en-US" sz="2800" b="1" spc="-56" kern="0" dirty="0">
                <a:solidFill>
                  <a:srgbClr val="0B1B2B"/>
                </a:solidFill>
                <a:latin typeface="Space Grotesk" pitchFamily="34" charset="0"/>
                <a:ea typeface="Space Grotesk" pitchFamily="34" charset="-122"/>
                <a:cs typeface="Space Grotesk" pitchFamily="34" charset="-120"/>
              </a:rPr>
              <a:t>Arpit Singh</a:t>
            </a:r>
            <a:endParaRPr lang="en-US" sz="2800" dirty="0"/>
          </a:p>
        </p:txBody>
      </p:sp>
      <p:sp>
        <p:nvSpPr>
          <p:cNvPr id="8" name="Text 4"/>
          <p:cNvSpPr/>
          <p:nvPr/>
        </p:nvSpPr>
        <p:spPr>
          <a:xfrm>
            <a:off x="761970" y="5016490"/>
            <a:ext cx="4063959" cy="279441"/>
          </a:xfrm>
          <a:prstGeom prst="rect">
            <a:avLst/>
          </a:prstGeom>
          <a:noFill/>
          <a:ln/>
        </p:spPr>
        <p:txBody>
          <a:bodyPr wrap="square" lIns="0" tIns="0" rIns="0" bIns="0" rtlCol="0" anchor="t"/>
          <a:lstStyle/>
          <a:p>
            <a:pPr algn="l" indent="0" marL="0">
              <a:lnSpc>
                <a:spcPts val="2240"/>
              </a:lnSpc>
              <a:buNone/>
            </a:pPr>
            <a:r>
              <a:rPr lang="en-US" sz="1600" dirty="0">
                <a:solidFill>
                  <a:srgbClr val="5B6B7B"/>
                </a:solidFill>
                <a:latin typeface="Inter" pitchFamily="34" charset="0"/>
                <a:ea typeface="Inter" pitchFamily="34" charset="-122"/>
                <a:cs typeface="Inter" pitchFamily="34" charset="-120"/>
              </a:rPr>
              <a:t>Founder</a:t>
            </a:r>
            <a:endParaRPr lang="en-US" sz="1600" dirty="0"/>
          </a:p>
        </p:txBody>
      </p:sp>
      <p:sp>
        <p:nvSpPr>
          <p:cNvPr id="9" name="Text 5"/>
          <p:cNvSpPr/>
          <p:nvPr/>
        </p:nvSpPr>
        <p:spPr>
          <a:xfrm>
            <a:off x="761970" y="5372100"/>
            <a:ext cx="4063959" cy="254020"/>
          </a:xfrm>
          <a:prstGeom prst="rect">
            <a:avLst/>
          </a:prstGeom>
          <a:noFill/>
          <a:ln/>
        </p:spPr>
        <p:txBody>
          <a:bodyPr wrap="square" lIns="0" tIns="0" rIns="0" bIns="0" rtlCol="0" anchor="t"/>
          <a:lstStyle/>
          <a:p>
            <a:pPr algn="l" indent="0" marL="0">
              <a:lnSpc>
                <a:spcPts val="1960"/>
              </a:lnSpc>
              <a:buNone/>
            </a:pPr>
            <a:r>
              <a:rPr lang="en-US" sz="1400" u="sng" dirty="0">
                <a:solidFill>
                  <a:srgbClr val="0A5A73"/>
                </a:solidFill>
                <a:latin typeface="JetBrains Mono" pitchFamily="34" charset="0"/>
                <a:ea typeface="JetBrains Mono" pitchFamily="34" charset="-122"/>
                <a:cs typeface="JetBrains Mono" pitchFamily="34" charset="-120"/>
                <a:hlinkClick r:id="rId3" invalidUrl="" action="" tgtFrame="" tooltip="https://github.com/LSUDOKO" history="1" highlightClick="0" endSnd="0">
                  <a:extLst>
                    <a:ext uri="{A12FA001-AC4F-418D-AE19-62706E023703}">
                      <ahyp:hlinkClr xmlns:ahyp="http://schemas.microsoft.com/office/drawing/2018/hyperlinkcolor" val="tx"/>
                    </a:ext>
                  </a:extLst>
                </a:hlinkClick>
              </a:rPr>
              <a:t>github.com/LSUDOKO</a:t>
            </a:r>
            <a:endParaRPr lang="en-US" sz="1400" dirty="0"/>
          </a:p>
        </p:txBody>
      </p:sp>
      <p:sp>
        <p:nvSpPr>
          <p:cNvPr id="10" name="Shape 6"/>
          <p:cNvSpPr/>
          <p:nvPr/>
        </p:nvSpPr>
        <p:spPr>
          <a:xfrm>
            <a:off x="5206959" y="2158990"/>
            <a:ext cx="6223041" cy="3556010"/>
          </a:xfrm>
          <a:prstGeom prst="roundRect">
            <a:avLst>
              <a:gd name="adj" fmla="val 4287"/>
            </a:avLst>
          </a:prstGeom>
          <a:solidFill>
            <a:srgbClr val="FFFFFF"/>
          </a:solidFill>
          <a:ln w="9525">
            <a:solidFill>
              <a:srgbClr val="DCE3DA"/>
            </a:solidFill>
            <a:prstDash val="solid"/>
          </a:ln>
        </p:spPr>
      </p:sp>
      <p:sp>
        <p:nvSpPr>
          <p:cNvPr id="11" name="Text 7"/>
          <p:cNvSpPr/>
          <p:nvPr/>
        </p:nvSpPr>
        <p:spPr>
          <a:xfrm>
            <a:off x="5460980" y="2489180"/>
            <a:ext cx="1143000" cy="25402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WEBSITE</a:t>
            </a:r>
            <a:endParaRPr lang="en-US" sz="1200" dirty="0"/>
          </a:p>
        </p:txBody>
      </p:sp>
      <p:sp>
        <p:nvSpPr>
          <p:cNvPr id="12" name="Text 8"/>
          <p:cNvSpPr/>
          <p:nvPr/>
        </p:nvSpPr>
        <p:spPr>
          <a:xfrm>
            <a:off x="6667530" y="2438430"/>
            <a:ext cx="4572000" cy="355610"/>
          </a:xfrm>
          <a:prstGeom prst="rect">
            <a:avLst/>
          </a:prstGeom>
          <a:noFill/>
          <a:ln/>
        </p:spPr>
        <p:txBody>
          <a:bodyPr wrap="square" lIns="0" tIns="0" rIns="0" bIns="0" rtlCol="0" anchor="ctr"/>
          <a:lstStyle/>
          <a:p>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4" invalidUrl="" action="" tgtFrame="" tooltip="https://cargoflow.adoranto737.workers.dev" history="1" highlightClick="0" endSnd="0">
                  <a:extLst>
                    <a:ext uri="{A12FA001-AC4F-418D-AE19-62706E023703}">
                      <ahyp:hlinkClr xmlns:ahyp="http://schemas.microsoft.com/office/drawing/2018/hyperlinkcolor" val="tx"/>
                    </a:ext>
                  </a:extLst>
                </a:hlinkClick>
              </a:rPr>
              <a:t>cargoflow.adoranto737.workers.dev</a:t>
            </a:r>
            <a:endParaRPr lang="en-US" sz="1400" dirty="0"/>
          </a:p>
        </p:txBody>
      </p:sp>
      <p:sp>
        <p:nvSpPr>
          <p:cNvPr id="13" name="Shape 9"/>
          <p:cNvSpPr/>
          <p:nvPr/>
        </p:nvSpPr>
        <p:spPr>
          <a:xfrm>
            <a:off x="5460980" y="2946380"/>
            <a:ext cx="5715000" cy="0"/>
          </a:xfrm>
          <a:prstGeom prst="line">
            <a:avLst/>
          </a:prstGeom>
          <a:noFill/>
          <a:ln w="12700">
            <a:solidFill>
              <a:srgbClr val="DCE3DA"/>
            </a:solidFill>
            <a:prstDash val="solid"/>
          </a:ln>
        </p:spPr>
      </p:sp>
      <p:sp>
        <p:nvSpPr>
          <p:cNvPr id="14" name="Text 10"/>
          <p:cNvSpPr/>
          <p:nvPr/>
        </p:nvSpPr>
        <p:spPr>
          <a:xfrm>
            <a:off x="5460980" y="3149559"/>
            <a:ext cx="1143000" cy="25402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GITHUB</a:t>
            </a:r>
            <a:endParaRPr lang="en-US" sz="1200" dirty="0"/>
          </a:p>
        </p:txBody>
      </p:sp>
      <p:sp>
        <p:nvSpPr>
          <p:cNvPr id="15" name="Text 11"/>
          <p:cNvSpPr/>
          <p:nvPr/>
        </p:nvSpPr>
        <p:spPr>
          <a:xfrm>
            <a:off x="6667530" y="3098810"/>
            <a:ext cx="4572000" cy="355610"/>
          </a:xfrm>
          <a:prstGeom prst="rect">
            <a:avLst/>
          </a:prstGeom>
          <a:noFill/>
          <a:ln/>
        </p:spPr>
        <p:txBody>
          <a:bodyPr wrap="square" lIns="0" tIns="0" rIns="0" bIns="0" rtlCol="0" anchor="ctr"/>
          <a:lstStyle/>
          <a:p>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5" invalidUrl="" action="" tgtFrame="" tooltip="https://github.com/LSUDOKO/CargoFlow" history="1" highlightClick="0" endSnd="0">
                  <a:extLst>
                    <a:ext uri="{A12FA001-AC4F-418D-AE19-62706E023703}">
                      <ahyp:hlinkClr xmlns:ahyp="http://schemas.microsoft.com/office/drawing/2018/hyperlinkcolor" val="tx"/>
                    </a:ext>
                  </a:extLst>
                </a:hlinkClick>
              </a:rPr>
              <a:t>github.com/LSUDOKO/CargoFlow</a:t>
            </a:r>
            <a:endParaRPr lang="en-US" sz="1400" dirty="0"/>
          </a:p>
        </p:txBody>
      </p:sp>
      <p:sp>
        <p:nvSpPr>
          <p:cNvPr id="16" name="Shape 12"/>
          <p:cNvSpPr/>
          <p:nvPr/>
        </p:nvSpPr>
        <p:spPr>
          <a:xfrm>
            <a:off x="5460980" y="3606759"/>
            <a:ext cx="5715000" cy="0"/>
          </a:xfrm>
          <a:prstGeom prst="line">
            <a:avLst/>
          </a:prstGeom>
          <a:noFill/>
          <a:ln w="12700">
            <a:solidFill>
              <a:srgbClr val="DCE3DA"/>
            </a:solidFill>
            <a:prstDash val="solid"/>
          </a:ln>
        </p:spPr>
      </p:sp>
      <p:sp>
        <p:nvSpPr>
          <p:cNvPr id="17" name="Text 13"/>
          <p:cNvSpPr/>
          <p:nvPr/>
        </p:nvSpPr>
        <p:spPr>
          <a:xfrm>
            <a:off x="5460980" y="3810030"/>
            <a:ext cx="1143000" cy="25402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NPM</a:t>
            </a:r>
            <a:endParaRPr lang="en-US" sz="1200" dirty="0"/>
          </a:p>
        </p:txBody>
      </p:sp>
      <p:sp>
        <p:nvSpPr>
          <p:cNvPr id="18" name="Text 14"/>
          <p:cNvSpPr/>
          <p:nvPr/>
        </p:nvSpPr>
        <p:spPr>
          <a:xfrm>
            <a:off x="6667530" y="3759190"/>
            <a:ext cx="4572000" cy="355610"/>
          </a:xfrm>
          <a:prstGeom prst="rect">
            <a:avLst/>
          </a:prstGeom>
          <a:noFill/>
          <a:ln/>
        </p:spPr>
        <p:txBody>
          <a:bodyPr wrap="square" lIns="0" tIns="0" rIns="0" bIns="0" rtlCol="0" anchor="ctr"/>
          <a:lstStyle/>
          <a:p>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6" invalidUrl="" action="" tgtFrame="" tooltip="https://www.npmjs.com/package/@cargoflow/sdk" history="1" highlightClick="0" endSnd="0">
                  <a:extLst>
                    <a:ext uri="{A12FA001-AC4F-418D-AE19-62706E023703}">
                      <ahyp:hlinkClr xmlns:ahyp="http://schemas.microsoft.com/office/drawing/2018/hyperlinkcolor" val="tx"/>
                    </a:ext>
                  </a:extLst>
                </a:hlinkClick>
              </a:rPr>
              <a:t>@cargoflow/sdk</a:t>
            </a:r>
            <a:pPr algn="l" indent="0" marL="0">
              <a:lnSpc>
                <a:spcPts val="1960"/>
              </a:lnSpc>
              <a:buNone/>
            </a:pPr>
            <a:r>
              <a:rPr lang="en-US" sz="1400" dirty="0">
                <a:solidFill>
                  <a:srgbClr val="0B1B2B"/>
                </a:solidFill>
                <a:latin typeface="JetBrains Mono" pitchFamily="34" charset="0"/>
                <a:ea typeface="JetBrains Mono" pitchFamily="34" charset="-122"/>
                <a:cs typeface="JetBrains Mono" pitchFamily="34" charset="-120"/>
              </a:rPr>
              <a:t> · </a:t>
            </a:r>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7" invalidUrl="" action="" tgtFrame="" tooltip="https://www.npmjs.com/package/@cargoflow/mcp" history="1" highlightClick="0" endSnd="0">
                  <a:extLst>
                    <a:ext uri="{A12FA001-AC4F-418D-AE19-62706E023703}">
                      <ahyp:hlinkClr xmlns:ahyp="http://schemas.microsoft.com/office/drawing/2018/hyperlinkcolor" val="tx"/>
                    </a:ext>
                  </a:extLst>
                </a:hlinkClick>
              </a:rPr>
              <a:t>mcp</a:t>
            </a:r>
            <a:pPr algn="l" indent="0" marL="0">
              <a:lnSpc>
                <a:spcPts val="1960"/>
              </a:lnSpc>
              <a:buNone/>
            </a:pPr>
            <a:r>
              <a:rPr lang="en-US" sz="1400" dirty="0">
                <a:solidFill>
                  <a:srgbClr val="0B1B2B"/>
                </a:solidFill>
                <a:latin typeface="JetBrains Mono" pitchFamily="34" charset="0"/>
                <a:ea typeface="JetBrains Mono" pitchFamily="34" charset="-122"/>
                <a:cs typeface="JetBrains Mono" pitchFamily="34" charset="-120"/>
              </a:rPr>
              <a:t> · </a:t>
            </a:r>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8" invalidUrl="" action="" tgtFrame="" tooltip="https://www.npmjs.com/package/@cargoflow/gateway" history="1" highlightClick="0" endSnd="0">
                  <a:extLst>
                    <a:ext uri="{A12FA001-AC4F-418D-AE19-62706E023703}">
                      <ahyp:hlinkClr xmlns:ahyp="http://schemas.microsoft.com/office/drawing/2018/hyperlinkcolor" val="tx"/>
                    </a:ext>
                  </a:extLst>
                </a:hlinkClick>
              </a:rPr>
              <a:t>gateway</a:t>
            </a:r>
            <a:endParaRPr lang="en-US" sz="1400" dirty="0"/>
          </a:p>
        </p:txBody>
      </p:sp>
      <p:sp>
        <p:nvSpPr>
          <p:cNvPr id="19" name="Shape 15"/>
          <p:cNvSpPr/>
          <p:nvPr/>
        </p:nvSpPr>
        <p:spPr>
          <a:xfrm>
            <a:off x="5460980" y="4267230"/>
            <a:ext cx="5715000" cy="0"/>
          </a:xfrm>
          <a:prstGeom prst="line">
            <a:avLst/>
          </a:prstGeom>
          <a:noFill/>
          <a:ln w="12700">
            <a:solidFill>
              <a:srgbClr val="DCE3DA"/>
            </a:solidFill>
            <a:prstDash val="solid"/>
          </a:ln>
        </p:spPr>
      </p:sp>
      <p:sp>
        <p:nvSpPr>
          <p:cNvPr id="20" name="Text 16"/>
          <p:cNvSpPr/>
          <p:nvPr/>
        </p:nvSpPr>
        <p:spPr>
          <a:xfrm>
            <a:off x="5460980" y="4470410"/>
            <a:ext cx="1143000" cy="25402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PYPI</a:t>
            </a:r>
            <a:endParaRPr lang="en-US" sz="1200" dirty="0"/>
          </a:p>
        </p:txBody>
      </p:sp>
      <p:sp>
        <p:nvSpPr>
          <p:cNvPr id="21" name="Text 17"/>
          <p:cNvSpPr/>
          <p:nvPr/>
        </p:nvSpPr>
        <p:spPr>
          <a:xfrm>
            <a:off x="6667530" y="4419570"/>
            <a:ext cx="4572000" cy="355610"/>
          </a:xfrm>
          <a:prstGeom prst="rect">
            <a:avLst/>
          </a:prstGeom>
          <a:noFill/>
          <a:ln/>
        </p:spPr>
        <p:txBody>
          <a:bodyPr wrap="square" lIns="0" tIns="0" rIns="0" bIns="0" rtlCol="0" anchor="ctr"/>
          <a:lstStyle/>
          <a:p>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9" invalidUrl="" action="" tgtFrame="" tooltip="https://pypi.org/project/cargoflow/" history="1" highlightClick="0" endSnd="0">
                  <a:extLst>
                    <a:ext uri="{A12FA001-AC4F-418D-AE19-62706E023703}">
                      <ahyp:hlinkClr xmlns:ahyp="http://schemas.microsoft.com/office/drawing/2018/hyperlinkcolor" val="tx"/>
                    </a:ext>
                  </a:extLst>
                </a:hlinkClick>
              </a:rPr>
              <a:t>pypi.org/project/cargoflow</a:t>
            </a:r>
            <a:endParaRPr lang="en-US" sz="1400" dirty="0"/>
          </a:p>
        </p:txBody>
      </p:sp>
      <p:sp>
        <p:nvSpPr>
          <p:cNvPr id="22" name="Shape 18"/>
          <p:cNvSpPr/>
          <p:nvPr/>
        </p:nvSpPr>
        <p:spPr>
          <a:xfrm>
            <a:off x="5460980" y="4927610"/>
            <a:ext cx="5715000" cy="0"/>
          </a:xfrm>
          <a:prstGeom prst="line">
            <a:avLst/>
          </a:prstGeom>
          <a:noFill/>
          <a:ln w="12700">
            <a:solidFill>
              <a:srgbClr val="DCE3DA"/>
            </a:solidFill>
            <a:prstDash val="solid"/>
          </a:ln>
        </p:spPr>
      </p:sp>
      <p:sp>
        <p:nvSpPr>
          <p:cNvPr id="23" name="Text 19"/>
          <p:cNvSpPr/>
          <p:nvPr/>
        </p:nvSpPr>
        <p:spPr>
          <a:xfrm>
            <a:off x="5460980" y="5130790"/>
            <a:ext cx="1143000" cy="254020"/>
          </a:xfrm>
          <a:prstGeom prst="rect">
            <a:avLst/>
          </a:prstGeom>
          <a:noFill/>
          <a:ln/>
        </p:spPr>
        <p:txBody>
          <a:bodyPr wrap="square" lIns="0" tIns="0" rIns="0" bIns="0" rtlCol="0" anchor="t"/>
          <a:lstStyle/>
          <a:p>
            <a:pPr algn="l" indent="0" marL="0">
              <a:lnSpc>
                <a:spcPts val="1500"/>
              </a:lnSpc>
              <a:buNone/>
            </a:pPr>
            <a:r>
              <a:rPr lang="en-US" sz="1200" spc="96" kern="0" dirty="0">
                <a:solidFill>
                  <a:srgbClr val="0A5A73"/>
                </a:solidFill>
                <a:latin typeface="JetBrains Mono" pitchFamily="34" charset="0"/>
                <a:ea typeface="JetBrains Mono" pitchFamily="34" charset="-122"/>
                <a:cs typeface="JetBrains Mono" pitchFamily="34" charset="-120"/>
              </a:rPr>
              <a:t>CLAUDE</a:t>
            </a:r>
            <a:endParaRPr lang="en-US" sz="1200" dirty="0"/>
          </a:p>
        </p:txBody>
      </p:sp>
      <p:sp>
        <p:nvSpPr>
          <p:cNvPr id="24" name="Text 20"/>
          <p:cNvSpPr/>
          <p:nvPr/>
        </p:nvSpPr>
        <p:spPr>
          <a:xfrm>
            <a:off x="6667530" y="5080041"/>
            <a:ext cx="4572000" cy="355610"/>
          </a:xfrm>
          <a:prstGeom prst="rect">
            <a:avLst/>
          </a:prstGeom>
          <a:noFill/>
          <a:ln/>
        </p:spPr>
        <p:txBody>
          <a:bodyPr wrap="square" lIns="0" tIns="0" rIns="0" bIns="0" rtlCol="0" anchor="ctr"/>
          <a:lstStyle/>
          <a:p>
            <a:pPr algn="l" indent="0" marL="0">
              <a:lnSpc>
                <a:spcPts val="1960"/>
              </a:lnSpc>
              <a:buNone/>
            </a:pPr>
            <a:r>
              <a:rPr lang="en-US" sz="1400" u="sng" dirty="0">
                <a:solidFill>
                  <a:srgbClr val="0B1B2B"/>
                </a:solidFill>
                <a:latin typeface="JetBrains Mono" pitchFamily="34" charset="0"/>
                <a:ea typeface="JetBrains Mono" pitchFamily="34" charset="-122"/>
                <a:cs typeface="JetBrains Mono" pitchFamily="34" charset="-120"/>
                <a:hlinkClick r:id="rId10" invalidUrl="" action="" tgtFrame="" tooltip="https://cargoflow-mcp.adoranto737.workers.dev/mcp" history="1" highlightClick="0" endSnd="0">
                  <a:extLst>
                    <a:ext uri="{A12FA001-AC4F-418D-AE19-62706E023703}">
                      <ahyp:hlinkClr xmlns:ahyp="http://schemas.microsoft.com/office/drawing/2018/hyperlinkcolor" val="tx"/>
                    </a:ext>
                  </a:extLst>
                </a:hlinkClick>
              </a:rPr>
              <a:t>cargoflow-mcp.adoranto737.workers.dev/mcp</a:t>
            </a:r>
            <a:endParaRPr lang="en-US" sz="1400" dirty="0"/>
          </a:p>
        </p:txBody>
      </p:sp>
      <p:sp>
        <p:nvSpPr>
          <p:cNvPr id="25" name="Text 21"/>
          <p:cNvSpPr/>
          <p:nvPr/>
        </p:nvSpPr>
        <p:spPr>
          <a:xfrm>
            <a:off x="761970" y="6349959"/>
            <a:ext cx="9398020" cy="381030"/>
          </a:xfrm>
          <a:prstGeom prst="rect">
            <a:avLst/>
          </a:prstGeom>
          <a:noFill/>
          <a:ln/>
        </p:spPr>
        <p:txBody>
          <a:bodyPr wrap="square" lIns="0" tIns="0" rIns="0" bIns="0" rtlCol="0" anchor="b"/>
          <a:lstStyle/>
          <a:p>
            <a:pPr algn="l" indent="0" marL="0">
              <a:lnSpc>
                <a:spcPts val="1485"/>
              </a:lnSpc>
              <a:buNone/>
            </a:pPr>
            <a:r>
              <a:rPr lang="en-US" sz="1100" dirty="0">
                <a:solidFill>
                  <a:srgbClr val="5B6B7B"/>
                </a:solidFill>
                <a:latin typeface="Inter" pitchFamily="34" charset="0"/>
                <a:ea typeface="Inter" pitchFamily="34" charset="-122"/>
                <a:cs typeface="Inter" pitchFamily="34" charset="-120"/>
              </a:rPr>
              <a:t>MIT licensed · Telegram alerts: @Cargo_FlowBot · API: cargoflow-api-75ul.onrender.com</a:t>
            </a:r>
            <a:endParaRPr lang="en-US" sz="1100" dirty="0"/>
          </a:p>
        </p:txBody>
      </p:sp>
      <p:sp>
        <p:nvSpPr>
          <p:cNvPr id="25" name="Slide Number Placeholder 0"/>
          <p:cNvSpPr>
            <a:spLocks noGrp="1"/>
          </p:cNvSpPr>
          <p:nvPr>
            <p:ph type="sldNum" sz="quarter" idx="4294967295"/>
          </p:nvPr>
        </p:nvSpPr>
        <p:spPr>
          <a:xfrm>
            <a:off x="10414010" y="6426220"/>
            <a:ext cx="1015990" cy="254020"/>
          </a:xfrm>
          <a:prstGeom prst="rect">
            <a:avLst/>
          </a:prstGeom>
          <a:extLst>
            <a:ext uri="{C572A759-6A51-4108-AA02-DFA0A04FC94B}">
              <ma14:wrappingTextBoxFlag xmlns:ma14="http://schemas.microsoft.com/office/mac/drawingml/2011/main" val="0"/>
            </a:ext>
          </a:extLst>
        </p:spPr>
        <p:txBody>
          <a:bodyPr lIns="0" tIns="0" rIns="0" bIns="0" anchor="b"/>
          <a:lstStyle>
            <a:lvl1pPr>
              <a:defRPr sz="1100">
                <a:solidFill>
                  <a:srgbClr val="5B6B7B"/>
                </a:solidFill>
                <a:latin typeface="JetBrains Mono"/>
                <a:ea typeface="JetBrains Mono"/>
                <a:cs typeface="JetBrains Mono"/>
              </a:defRPr>
            </a:lvl1pPr>
          </a:lstStyle>
          <a:p>
            <a:pPr algn="r"/>
            <a:fld id="{F7021451-1387-4CA6-816F-3879F97B5CBC}" type="slidenum">
              <a:rPr b="0" lang="en-US"/>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A5A73"/>
      </a:hlink>
      <a:folHlink>
        <a:srgbClr val="0A5A73"/>
      </a:folHlink>
    </a:clrScheme>
    <a:fontScheme name="Office">
      <a:majorFont>
        <a:latin typeface="Space Grotes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CargoFlow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CargoFlow pitch deck</dc:title>
  <dc:subject>Evidence-gated working capital for physical trade finance</dc:subject>
  <dc:creator>Arpit Singh</dc:creator>
  <cp:lastModifiedBy>Arpit Singh</cp:lastModifiedBy>
  <cp:revision>1</cp:revision>
  <dcterms:created xsi:type="dcterms:W3CDTF">2026-10-04T11:30:48Z</dcterms:created>
  <dcterms:modified xsi:type="dcterms:W3CDTF">2026-10-04T11:30:48Z</dcterms:modified>
</cp:coreProperties>
</file>